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93"/>
  </p:notesMasterIdLst>
  <p:sldIdLst>
    <p:sldId id="368" r:id="rId2"/>
    <p:sldId id="257" r:id="rId3"/>
    <p:sldId id="380" r:id="rId4"/>
    <p:sldId id="1412" r:id="rId5"/>
    <p:sldId id="1336" r:id="rId6"/>
    <p:sldId id="1371" r:id="rId7"/>
    <p:sldId id="1335" r:id="rId8"/>
    <p:sldId id="1332" r:id="rId9"/>
    <p:sldId id="1334" r:id="rId10"/>
    <p:sldId id="1275" r:id="rId11"/>
    <p:sldId id="379" r:id="rId12"/>
    <p:sldId id="1290" r:id="rId13"/>
    <p:sldId id="366" r:id="rId14"/>
    <p:sldId id="1289" r:id="rId15"/>
    <p:sldId id="1295" r:id="rId16"/>
    <p:sldId id="1372" r:id="rId17"/>
    <p:sldId id="1373" r:id="rId18"/>
    <p:sldId id="1402" r:id="rId19"/>
    <p:sldId id="1403" r:id="rId20"/>
    <p:sldId id="1405" r:id="rId21"/>
    <p:sldId id="1401" r:id="rId22"/>
    <p:sldId id="1297" r:id="rId23"/>
    <p:sldId id="1296" r:id="rId24"/>
    <p:sldId id="1302" r:id="rId25"/>
    <p:sldId id="1303" r:id="rId26"/>
    <p:sldId id="1299" r:id="rId27"/>
    <p:sldId id="1400" r:id="rId28"/>
    <p:sldId id="1314" r:id="rId29"/>
    <p:sldId id="1369" r:id="rId30"/>
    <p:sldId id="1329" r:id="rId31"/>
    <p:sldId id="1143" r:id="rId32"/>
    <p:sldId id="1317" r:id="rId33"/>
    <p:sldId id="1347" r:id="rId34"/>
    <p:sldId id="1318" r:id="rId35"/>
    <p:sldId id="1379" r:id="rId36"/>
    <p:sldId id="1367" r:id="rId37"/>
    <p:sldId id="1320" r:id="rId38"/>
    <p:sldId id="1321" r:id="rId39"/>
    <p:sldId id="1368" r:id="rId40"/>
    <p:sldId id="1322" r:id="rId41"/>
    <p:sldId id="1323" r:id="rId42"/>
    <p:sldId id="1348" r:id="rId43"/>
    <p:sldId id="1324" r:id="rId44"/>
    <p:sldId id="1406" r:id="rId45"/>
    <p:sldId id="1325" r:id="rId46"/>
    <p:sldId id="1375" r:id="rId47"/>
    <p:sldId id="1376" r:id="rId48"/>
    <p:sldId id="1349" r:id="rId49"/>
    <p:sldId id="1350" r:id="rId50"/>
    <p:sldId id="1351" r:id="rId51"/>
    <p:sldId id="1407" r:id="rId52"/>
    <p:sldId id="1352" r:id="rId53"/>
    <p:sldId id="1353" r:id="rId54"/>
    <p:sldId id="1354" r:id="rId55"/>
    <p:sldId id="1355" r:id="rId56"/>
    <p:sldId id="1356" r:id="rId57"/>
    <p:sldId id="1377" r:id="rId58"/>
    <p:sldId id="1357" r:id="rId59"/>
    <p:sldId id="1378" r:id="rId60"/>
    <p:sldId id="1359" r:id="rId61"/>
    <p:sldId id="1395" r:id="rId62"/>
    <p:sldId id="1384" r:id="rId63"/>
    <p:sldId id="1305" r:id="rId64"/>
    <p:sldId id="1411" r:id="rId65"/>
    <p:sldId id="1298" r:id="rId66"/>
    <p:sldId id="1370" r:id="rId67"/>
    <p:sldId id="1360" r:id="rId68"/>
    <p:sldId id="1309" r:id="rId69"/>
    <p:sldId id="1399" r:id="rId70"/>
    <p:sldId id="1380" r:id="rId71"/>
    <p:sldId id="1381" r:id="rId72"/>
    <p:sldId id="1382" r:id="rId73"/>
    <p:sldId id="1386" r:id="rId74"/>
    <p:sldId id="1387" r:id="rId75"/>
    <p:sldId id="1389" r:id="rId76"/>
    <p:sldId id="1388" r:id="rId77"/>
    <p:sldId id="1390" r:id="rId78"/>
    <p:sldId id="1391" r:id="rId79"/>
    <p:sldId id="1293" r:id="rId80"/>
    <p:sldId id="1392" r:id="rId81"/>
    <p:sldId id="1396" r:id="rId82"/>
    <p:sldId id="1313" r:id="rId83"/>
    <p:sldId id="1397" r:id="rId84"/>
    <p:sldId id="1361" r:id="rId85"/>
    <p:sldId id="1398" r:id="rId86"/>
    <p:sldId id="1362" r:id="rId87"/>
    <p:sldId id="1413" r:id="rId88"/>
    <p:sldId id="1408" r:id="rId89"/>
    <p:sldId id="1409" r:id="rId90"/>
    <p:sldId id="1410" r:id="rId91"/>
    <p:sldId id="461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05E1"/>
    <a:srgbClr val="9E1435"/>
    <a:srgbClr val="B9CDE6"/>
    <a:srgbClr val="C72D03"/>
    <a:srgbClr val="990000"/>
    <a:srgbClr val="6805F9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1680" autoAdjust="0"/>
    <p:restoredTop sz="91556" autoAdjust="0"/>
  </p:normalViewPr>
  <p:slideViewPr>
    <p:cSldViewPr snapToGrid="0" snapToObjects="1" showGuides="1">
      <p:cViewPr varScale="1">
        <p:scale>
          <a:sx n="190" d="100"/>
          <a:sy n="190" d="100"/>
        </p:scale>
        <p:origin x="600" y="184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80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2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7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7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2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5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0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4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7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32186" indent="-172637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56" y="4880377"/>
            <a:ext cx="1575749" cy="221283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3060" y="4868436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" y="486885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8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40" y="4636265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7-9,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7C168-6611-90B6-5CA4-4A1AB301FF1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61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6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988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990000"/>
                </a:solidFill>
              </a:rPr>
              <a:t>The HELIX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CCCC46-574A-D542-A155-EC52AD17FEAD}"/>
              </a:ext>
            </a:extLst>
          </p:cNvPr>
          <p:cNvGrpSpPr/>
          <p:nvPr/>
        </p:nvGrpSpPr>
        <p:grpSpPr>
          <a:xfrm>
            <a:off x="499603" y="1201726"/>
            <a:ext cx="3635319" cy="3223303"/>
            <a:chOff x="227197" y="1959705"/>
            <a:chExt cx="3929823" cy="42698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3999C3-88E3-6646-B2C3-0AD20247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197" y="2077655"/>
              <a:ext cx="3768824" cy="41502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4D442E-C5D3-0F4C-BB97-19A424339512}"/>
                </a:ext>
              </a:extLst>
            </p:cNvPr>
            <p:cNvSpPr txBox="1"/>
            <p:nvPr/>
          </p:nvSpPr>
          <p:spPr>
            <a:xfrm rot="5400000">
              <a:off x="1849570" y="3922147"/>
              <a:ext cx="4269891" cy="345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EFC56F76-96D3-7A46-8FFD-0FB856CD01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750"/>
          <a:stretch/>
        </p:blipFill>
        <p:spPr>
          <a:xfrm>
            <a:off x="0" y="5954175"/>
            <a:ext cx="1497496" cy="12100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087750A-D1D6-A94D-BB8A-8C23607224FB}"/>
              </a:ext>
            </a:extLst>
          </p:cNvPr>
          <p:cNvSpPr txBox="1"/>
          <p:nvPr/>
        </p:nvSpPr>
        <p:spPr>
          <a:xfrm>
            <a:off x="276845" y="689553"/>
            <a:ext cx="386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rebuchet MS" panose="020B0703020202090204" pitchFamily="34" charset="0"/>
              </a:rPr>
              <a:t>Participating Cohorts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D8EB28-3580-1144-BB0E-77BCA3775748}"/>
              </a:ext>
            </a:extLst>
          </p:cNvPr>
          <p:cNvGrpSpPr/>
          <p:nvPr/>
        </p:nvGrpSpPr>
        <p:grpSpPr>
          <a:xfrm>
            <a:off x="4765289" y="574158"/>
            <a:ext cx="3990445" cy="3966218"/>
            <a:chOff x="3891736" y="1072521"/>
            <a:chExt cx="5053481" cy="519399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072A93-C2FF-9E49-95BF-796116EEFC04}"/>
                </a:ext>
              </a:extLst>
            </p:cNvPr>
            <p:cNvSpPr/>
            <p:nvPr/>
          </p:nvSpPr>
          <p:spPr bwMode="auto">
            <a:xfrm>
              <a:off x="3936059" y="1900954"/>
              <a:ext cx="2352725" cy="43641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  <p:txBody>
            <a:bodyPr lIns="19551" tIns="9775" rIns="19551" bIns="9775"/>
            <a:lstStyle>
              <a:lvl1pPr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endParaRPr lang="x-none" altLang="x-none" sz="500">
                <a:solidFill>
                  <a:srgbClr val="000000"/>
                </a:solidFill>
                <a:latin typeface="Chalkboard" charset="0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6CCD7D-BBBC-8542-B035-0D31E860EF65}"/>
                </a:ext>
              </a:extLst>
            </p:cNvPr>
            <p:cNvSpPr txBox="1"/>
            <p:nvPr/>
          </p:nvSpPr>
          <p:spPr>
            <a:xfrm>
              <a:off x="6084625" y="1419529"/>
              <a:ext cx="101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N= 805</a:t>
              </a:r>
            </a:p>
          </p:txBody>
        </p:sp>
        <p:pic>
          <p:nvPicPr>
            <p:cNvPr id="65" name="Picture 30">
              <a:extLst>
                <a:ext uri="{FF2B5EF4-FFF2-40B4-BE49-F238E27FC236}">
                  <a16:creationId xmlns:a16="http://schemas.microsoft.com/office/drawing/2014/main" id="{2F71D015-AF09-AB4D-A407-7B3083CBA72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736" y="1072521"/>
              <a:ext cx="469446" cy="75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02481EE4-8A5C-E046-B4DA-A6B1D758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513" y="2792654"/>
              <a:ext cx="1285592" cy="254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9551" tIns="9775" rIns="19551" bIns="9775"/>
            <a:lstStyle>
              <a:lvl1pPr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endParaRPr lang="en-US" altLang="en-US" sz="500">
                <a:solidFill>
                  <a:srgbClr val="000000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67" name="TextBox 11">
              <a:extLst>
                <a:ext uri="{FF2B5EF4-FFF2-40B4-BE49-F238E27FC236}">
                  <a16:creationId xmlns:a16="http://schemas.microsoft.com/office/drawing/2014/main" id="{416290D2-2C3C-1340-A7A0-728D63E48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059" y="1983287"/>
              <a:ext cx="23652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 dirty="0">
                  <a:latin typeface="Chalkboard" panose="03050602040202020205" pitchFamily="66" charset="77"/>
                </a:rPr>
                <a:t>Pregnancy</a:t>
              </a:r>
            </a:p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(exposures)</a:t>
              </a:r>
            </a:p>
          </p:txBody>
        </p:sp>
        <p:sp>
          <p:nvSpPr>
            <p:cNvPr id="68" name="TextBox 29">
              <a:extLst>
                <a:ext uri="{FF2B5EF4-FFF2-40B4-BE49-F238E27FC236}">
                  <a16:creationId xmlns:a16="http://schemas.microsoft.com/office/drawing/2014/main" id="{7481A14C-93FC-5B44-8947-019CDE35B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062007" y="1542830"/>
              <a:ext cx="6279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r>
                <a:rPr lang="en-US" altLang="x-none" sz="1200" dirty="0">
                  <a:latin typeface="Chalkboard" charset="0"/>
                  <a:ea typeface="Chalkboard" charset="0"/>
                  <a:cs typeface="Chalkboard" charset="0"/>
                </a:rPr>
                <a:t>time</a:t>
              </a:r>
            </a:p>
          </p:txBody>
        </p:sp>
        <p:pic>
          <p:nvPicPr>
            <p:cNvPr id="69" name="Picture 3">
              <a:extLst>
                <a:ext uri="{FF2B5EF4-FFF2-40B4-BE49-F238E27FC236}">
                  <a16:creationId xmlns:a16="http://schemas.microsoft.com/office/drawing/2014/main" id="{8ACA24EF-787D-0846-A53B-94F77ECEFDA7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877" y="1289856"/>
              <a:ext cx="615723" cy="546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665745C6-9D73-3B46-95E0-DA415C37A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5683" y="3939093"/>
              <a:ext cx="23459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Fish intake </a:t>
              </a:r>
            </a:p>
          </p:txBody>
        </p:sp>
        <p:sp>
          <p:nvSpPr>
            <p:cNvPr id="71" name="TextBox 80">
              <a:extLst>
                <a:ext uri="{FF2B5EF4-FFF2-40B4-BE49-F238E27FC236}">
                  <a16:creationId xmlns:a16="http://schemas.microsoft.com/office/drawing/2014/main" id="{E1BC75F2-493B-904F-965A-2FBF8C118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8813" y="5604819"/>
              <a:ext cx="229858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Mercury levels</a:t>
              </a:r>
            </a:p>
          </p:txBody>
        </p:sp>
        <p:grpSp>
          <p:nvGrpSpPr>
            <p:cNvPr id="72" name="Group 161">
              <a:extLst>
                <a:ext uri="{FF2B5EF4-FFF2-40B4-BE49-F238E27FC236}">
                  <a16:creationId xmlns:a16="http://schemas.microsoft.com/office/drawing/2014/main" id="{BB4F60A5-B76E-374B-A104-E7E6678FC1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1648" y="2924116"/>
              <a:ext cx="872666" cy="844437"/>
              <a:chOff x="3828152" y="7867295"/>
              <a:chExt cx="3658766" cy="3338947"/>
            </a:xfrm>
          </p:grpSpPr>
          <p:sp>
            <p:nvSpPr>
              <p:cNvPr id="93" name="Oval 162">
                <a:extLst>
                  <a:ext uri="{FF2B5EF4-FFF2-40B4-BE49-F238E27FC236}">
                    <a16:creationId xmlns:a16="http://schemas.microsoft.com/office/drawing/2014/main" id="{F52D8A56-24D0-1F46-A927-6B84D61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8152" y="7867295"/>
                <a:ext cx="3658766" cy="333894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94" name="Rectangle 163">
                <a:extLst>
                  <a:ext uri="{FF2B5EF4-FFF2-40B4-BE49-F238E27FC236}">
                    <a16:creationId xmlns:a16="http://schemas.microsoft.com/office/drawing/2014/main" id="{123991E6-816F-FA40-986E-531BEDA6D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517" y="8629441"/>
                <a:ext cx="2059779" cy="18828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5" name="Straight Connector 164">
                <a:extLst>
                  <a:ext uri="{FF2B5EF4-FFF2-40B4-BE49-F238E27FC236}">
                    <a16:creationId xmlns:a16="http://schemas.microsoft.com/office/drawing/2014/main" id="{21188178-34E6-4644-9930-FDBC52F2D6E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92565" y="8845250"/>
                <a:ext cx="3959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6" name="Rectangle 165">
                <a:extLst>
                  <a:ext uri="{FF2B5EF4-FFF2-40B4-BE49-F238E27FC236}">
                    <a16:creationId xmlns:a16="http://schemas.microsoft.com/office/drawing/2014/main" id="{1FE4D568-7D7C-2D40-AED8-FF595CD2D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875398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7" name="Straight Connector 166">
                <a:extLst>
                  <a:ext uri="{FF2B5EF4-FFF2-40B4-BE49-F238E27FC236}">
                    <a16:creationId xmlns:a16="http://schemas.microsoft.com/office/drawing/2014/main" id="{26CE0EE6-2074-724C-A37A-642ED96A51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392565" y="9205289"/>
                <a:ext cx="4671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8" name="Rectangle 167">
                <a:extLst>
                  <a:ext uri="{FF2B5EF4-FFF2-40B4-BE49-F238E27FC236}">
                    <a16:creationId xmlns:a16="http://schemas.microsoft.com/office/drawing/2014/main" id="{76CC3BFE-3533-EE4A-AA24-7540452BA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7" y="9107470"/>
                <a:ext cx="340064" cy="2289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9" name="Straight Connector 168">
                <a:extLst>
                  <a:ext uri="{FF2B5EF4-FFF2-40B4-BE49-F238E27FC236}">
                    <a16:creationId xmlns:a16="http://schemas.microsoft.com/office/drawing/2014/main" id="{4BA9BB02-2D8F-6A4A-BEB1-9139DDC5F5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7446" y="9565329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0" name="Rectangle 169">
                <a:extLst>
                  <a:ext uri="{FF2B5EF4-FFF2-40B4-BE49-F238E27FC236}">
                    <a16:creationId xmlns:a16="http://schemas.microsoft.com/office/drawing/2014/main" id="{1432A1E7-0113-874B-8490-FD3FB110A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9464788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1" name="Rectangle 170">
                <a:extLst>
                  <a:ext uri="{FF2B5EF4-FFF2-40B4-BE49-F238E27FC236}">
                    <a16:creationId xmlns:a16="http://schemas.microsoft.com/office/drawing/2014/main" id="{F52BACAD-7DAF-CE4D-8930-A5B98F387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982210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2" name="Rectangle 171">
                <a:extLst>
                  <a:ext uri="{FF2B5EF4-FFF2-40B4-BE49-F238E27FC236}">
                    <a16:creationId xmlns:a16="http://schemas.microsoft.com/office/drawing/2014/main" id="{D34571AC-7668-864E-9385-BCD483D91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1017701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3" name="TextBox 172">
                <a:extLst>
                  <a:ext uri="{FF2B5EF4-FFF2-40B4-BE49-F238E27FC236}">
                    <a16:creationId xmlns:a16="http://schemas.microsoft.com/office/drawing/2014/main" id="{725E43C7-4784-1F42-B43A-21D7FB7505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4332" y="8560768"/>
                <a:ext cx="506353" cy="1255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857" b="1" dirty="0">
                    <a:latin typeface="Chalkboard" panose="03050602040202020205" pitchFamily="66" charset="77"/>
                  </a:rPr>
                  <a:t>?</a:t>
                </a:r>
              </a:p>
            </p:txBody>
          </p:sp>
          <p:cxnSp>
            <p:nvCxnSpPr>
              <p:cNvPr id="104" name="Straight Connector 173">
                <a:extLst>
                  <a:ext uri="{FF2B5EF4-FFF2-40B4-BE49-F238E27FC236}">
                    <a16:creationId xmlns:a16="http://schemas.microsoft.com/office/drawing/2014/main" id="{92585A35-06F5-1A44-84F7-D8A12DF9167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9563781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5" name="Straight Connector 174">
                <a:extLst>
                  <a:ext uri="{FF2B5EF4-FFF2-40B4-BE49-F238E27FC236}">
                    <a16:creationId xmlns:a16="http://schemas.microsoft.com/office/drawing/2014/main" id="{382FC0EB-9795-0746-BE49-DC4DA16D82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6130" y="9905470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75">
                <a:extLst>
                  <a:ext uri="{FF2B5EF4-FFF2-40B4-BE49-F238E27FC236}">
                    <a16:creationId xmlns:a16="http://schemas.microsoft.com/office/drawing/2014/main" id="{6F4F255C-D249-7E47-A638-0595F09C6B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9905665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Straight Connector 176">
                <a:extLst>
                  <a:ext uri="{FF2B5EF4-FFF2-40B4-BE49-F238E27FC236}">
                    <a16:creationId xmlns:a16="http://schemas.microsoft.com/office/drawing/2014/main" id="{1A5198CF-5C9B-B943-9165-126623F8DAA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7446" y="10297345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77">
                <a:extLst>
                  <a:ext uri="{FF2B5EF4-FFF2-40B4-BE49-F238E27FC236}">
                    <a16:creationId xmlns:a16="http://schemas.microsoft.com/office/drawing/2014/main" id="{FC94BD51-2408-F24D-ABF2-15866740E3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10295795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DE07BBD-D163-BE46-B6BD-5068E362F97C}"/>
                </a:ext>
              </a:extLst>
            </p:cNvPr>
            <p:cNvGrpSpPr/>
            <p:nvPr/>
          </p:nvGrpSpPr>
          <p:grpSpPr>
            <a:xfrm>
              <a:off x="4638009" y="4693033"/>
              <a:ext cx="799021" cy="751947"/>
              <a:chOff x="4252243" y="4495205"/>
              <a:chExt cx="653426" cy="596455"/>
            </a:xfrm>
          </p:grpSpPr>
          <p:sp>
            <p:nvSpPr>
              <p:cNvPr id="91" name="Oval 199">
                <a:extLst>
                  <a:ext uri="{FF2B5EF4-FFF2-40B4-BE49-F238E27FC236}">
                    <a16:creationId xmlns:a16="http://schemas.microsoft.com/office/drawing/2014/main" id="{974FBCD8-7B75-1448-998E-A57AA2DD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2243" y="4495205"/>
                <a:ext cx="653426" cy="596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 dirty="0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pic>
            <p:nvPicPr>
              <p:cNvPr id="92" name="Picture 198">
                <a:extLst>
                  <a:ext uri="{FF2B5EF4-FFF2-40B4-BE49-F238E27FC236}">
                    <a16:creationId xmlns:a16="http://schemas.microsoft.com/office/drawing/2014/main" id="{58E70611-989F-3F47-8FE9-0C380D903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87" r="24603" b="67252"/>
              <a:stretch>
                <a:fillRect/>
              </a:stretch>
            </p:blipFill>
            <p:spPr bwMode="auto">
              <a:xfrm>
                <a:off x="4415892" y="4579796"/>
                <a:ext cx="335474" cy="40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80FCF8-FF07-A747-9778-8A378CDD9F9F}"/>
                </a:ext>
              </a:extLst>
            </p:cNvPr>
            <p:cNvCxnSpPr>
              <a:cxnSpLocks/>
            </p:cNvCxnSpPr>
            <p:nvPr/>
          </p:nvCxnSpPr>
          <p:spPr>
            <a:xfrm>
              <a:off x="3936059" y="1878407"/>
              <a:ext cx="50091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37BADC7-15E8-5947-AA5A-7697653760F3}"/>
                </a:ext>
              </a:extLst>
            </p:cNvPr>
            <p:cNvGrpSpPr/>
            <p:nvPr/>
          </p:nvGrpSpPr>
          <p:grpSpPr>
            <a:xfrm>
              <a:off x="6417680" y="1878407"/>
              <a:ext cx="2400335" cy="4388105"/>
              <a:chOff x="6417680" y="1878407"/>
              <a:chExt cx="2400335" cy="438810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48C4CF9-8EC8-2F40-9DF0-2909453909FA}"/>
                  </a:ext>
                </a:extLst>
              </p:cNvPr>
              <p:cNvGrpSpPr/>
              <p:nvPr/>
            </p:nvGrpSpPr>
            <p:grpSpPr>
              <a:xfrm>
                <a:off x="6417680" y="1878407"/>
                <a:ext cx="2400335" cy="4388105"/>
                <a:chOff x="6404599" y="2469894"/>
                <a:chExt cx="2400335" cy="4388105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3DEF27B-A460-CC40-851E-08AB004C9DFA}"/>
                    </a:ext>
                  </a:extLst>
                </p:cNvPr>
                <p:cNvSpPr/>
                <p:nvPr/>
              </p:nvSpPr>
              <p:spPr>
                <a:xfrm>
                  <a:off x="6417680" y="2469894"/>
                  <a:ext cx="2350008" cy="4388105"/>
                </a:xfrm>
                <a:prstGeom prst="rect">
                  <a:avLst/>
                </a:prstGeom>
                <a:solidFill>
                  <a:srgbClr val="F99721">
                    <a:alpha val="4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TextBox 13">
                  <a:extLst>
                    <a:ext uri="{FF2B5EF4-FFF2-40B4-BE49-F238E27FC236}">
                      <a16:creationId xmlns:a16="http://schemas.microsoft.com/office/drawing/2014/main" id="{4283650D-E2E1-544B-8672-33AA5B31A5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04599" y="2553874"/>
                  <a:ext cx="2363089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 b="1" dirty="0">
                      <a:latin typeface="Chalkboard" panose="03050602040202020205" pitchFamily="66" charset="77"/>
                    </a:rPr>
                    <a:t>6-10 years</a:t>
                  </a:r>
                </a:p>
              </p:txBody>
            </p:sp>
            <p:sp>
              <p:nvSpPr>
                <p:cNvPr id="80" name="TextBox 38">
                  <a:extLst>
                    <a:ext uri="{FF2B5EF4-FFF2-40B4-BE49-F238E27FC236}">
                      <a16:creationId xmlns:a16="http://schemas.microsoft.com/office/drawing/2014/main" id="{695825F4-F796-7442-B38B-FCACE9B608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17680" y="3697673"/>
                  <a:ext cx="2350008" cy="3891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400" dirty="0">
                      <a:latin typeface="Chalkboard" panose="03050602040202020205" pitchFamily="66" charset="77"/>
                    </a:rPr>
                    <a:t>Waist circumference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F6C858DA-A834-CB4D-A70E-100D648E4131}"/>
                    </a:ext>
                  </a:extLst>
                </p:cNvPr>
                <p:cNvGrpSpPr/>
                <p:nvPr/>
              </p:nvGrpSpPr>
              <p:grpSpPr>
                <a:xfrm>
                  <a:off x="7210890" y="2971936"/>
                  <a:ext cx="759575" cy="755645"/>
                  <a:chOff x="5459700" y="1076488"/>
                  <a:chExt cx="759575" cy="755645"/>
                </a:xfrm>
              </p:grpSpPr>
              <p:sp>
                <p:nvSpPr>
                  <p:cNvPr id="89" name="Oval 160">
                    <a:extLst>
                      <a:ext uri="{FF2B5EF4-FFF2-40B4-BE49-F238E27FC236}">
                        <a16:creationId xmlns:a16="http://schemas.microsoft.com/office/drawing/2014/main" id="{60302C9B-2FBC-0B40-AD2E-06F1A62BD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59700" y="1076488"/>
                    <a:ext cx="759575" cy="75564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90" name="Picture 158">
                    <a:extLst>
                      <a:ext uri="{FF2B5EF4-FFF2-40B4-BE49-F238E27FC236}">
                        <a16:creationId xmlns:a16="http://schemas.microsoft.com/office/drawing/2014/main" id="{C08C0919-43CA-F44B-AF79-CEC81D12B6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195" t="18427" b="20621"/>
                  <a:stretch>
                    <a:fillRect/>
                  </a:stretch>
                </p:blipFill>
                <p:spPr bwMode="auto">
                  <a:xfrm>
                    <a:off x="5645426" y="1316795"/>
                    <a:ext cx="389542" cy="3368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00B971E-60AB-5D44-BBFB-B85F2AEC518F}"/>
                    </a:ext>
                  </a:extLst>
                </p:cNvPr>
                <p:cNvGrpSpPr/>
                <p:nvPr/>
              </p:nvGrpSpPr>
              <p:grpSpPr>
                <a:xfrm>
                  <a:off x="7210890" y="4166130"/>
                  <a:ext cx="759575" cy="755645"/>
                  <a:chOff x="7132342" y="4155557"/>
                  <a:chExt cx="759575" cy="755645"/>
                </a:xfrm>
              </p:grpSpPr>
              <p:sp>
                <p:nvSpPr>
                  <p:cNvPr id="87" name="Oval 160">
                    <a:extLst>
                      <a:ext uri="{FF2B5EF4-FFF2-40B4-BE49-F238E27FC236}">
                        <a16:creationId xmlns:a16="http://schemas.microsoft.com/office/drawing/2014/main" id="{5AD3C14D-F7A2-1647-BAD2-935E73647B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32342" y="4155557"/>
                    <a:ext cx="759575" cy="75564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D2BFF748-017F-F542-81E0-F0D9387848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biLevel thresh="75000"/>
                  </a:blip>
                  <a:stretch>
                    <a:fillRect/>
                  </a:stretch>
                </p:blipFill>
                <p:spPr bwMode="auto">
                  <a:xfrm>
                    <a:off x="7330087" y="4387433"/>
                    <a:ext cx="364083" cy="400110"/>
                  </a:xfrm>
                  <a:prstGeom prst="rect">
                    <a:avLst/>
                  </a:prstGeom>
                  <a:scene3d>
                    <a:camera prst="orthographicFront">
                      <a:rot lat="0" lon="11999976" rev="0"/>
                    </a:camera>
                    <a:lightRig rig="threePt" dir="t"/>
                  </a:scene3d>
                </p:spPr>
              </p:pic>
            </p:grpSp>
            <p:sp>
              <p:nvSpPr>
                <p:cNvPr id="83" name="TextBox 38">
                  <a:extLst>
                    <a:ext uri="{FF2B5EF4-FFF2-40B4-BE49-F238E27FC236}">
                      <a16:creationId xmlns:a16="http://schemas.microsoft.com/office/drawing/2014/main" id="{1D0B09B6-1B69-FF44-B9A6-69B0F5FD37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54926" y="4950888"/>
                  <a:ext cx="23500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 dirty="0">
                      <a:latin typeface="Chalkboard" panose="03050602040202020205" pitchFamily="66" charset="77"/>
                    </a:rPr>
                    <a:t>Blood pressure</a:t>
                  </a: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4F61A6DF-3431-464D-AB1C-71AD1A21B504}"/>
                    </a:ext>
                  </a:extLst>
                </p:cNvPr>
                <p:cNvGrpSpPr/>
                <p:nvPr/>
              </p:nvGrpSpPr>
              <p:grpSpPr>
                <a:xfrm>
                  <a:off x="7220980" y="5474802"/>
                  <a:ext cx="799021" cy="751947"/>
                  <a:chOff x="4252243" y="4495205"/>
                  <a:chExt cx="653426" cy="596455"/>
                </a:xfrm>
              </p:grpSpPr>
              <p:sp>
                <p:nvSpPr>
                  <p:cNvPr id="85" name="Oval 199">
                    <a:extLst>
                      <a:ext uri="{FF2B5EF4-FFF2-40B4-BE49-F238E27FC236}">
                        <a16:creationId xmlns:a16="http://schemas.microsoft.com/office/drawing/2014/main" id="{0A44DF3A-B8E0-AC44-A0EA-07D25DD556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52243" y="4495205"/>
                    <a:ext cx="653426" cy="59645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 dirty="0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86" name="Picture 198">
                    <a:extLst>
                      <a:ext uri="{FF2B5EF4-FFF2-40B4-BE49-F238E27FC236}">
                        <a16:creationId xmlns:a16="http://schemas.microsoft.com/office/drawing/2014/main" id="{9872C186-C01D-5542-AEBE-938CEE43E5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887" r="24603" b="67252"/>
                  <a:stretch>
                    <a:fillRect/>
                  </a:stretch>
                </p:blipFill>
                <p:spPr bwMode="auto">
                  <a:xfrm>
                    <a:off x="4415892" y="4579796"/>
                    <a:ext cx="335474" cy="4093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77" name="TextBox 39">
                <a:extLst>
                  <a:ext uri="{FF2B5EF4-FFF2-40B4-BE49-F238E27FC236}">
                    <a16:creationId xmlns:a16="http://schemas.microsoft.com/office/drawing/2014/main" id="{A7C8CA65-21EB-1543-8E1D-341E527D3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0761" y="5680314"/>
                <a:ext cx="2290635" cy="583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dirty="0">
                    <a:latin typeface="Chalkboard" panose="03050602040202020205" pitchFamily="66" charset="77"/>
                  </a:rPr>
                  <a:t>Blood lipids, insulin, inflammatory markers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536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34DC-17F4-F14E-8A0F-04D05B81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sz="4000" dirty="0"/>
              <a:t>HELIX Exposome Challenge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3BE1-7B7F-2548-83FB-B055526E0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89" y="759013"/>
            <a:ext cx="8821555" cy="530774"/>
          </a:xfrm>
        </p:spPr>
        <p:txBody>
          <a:bodyPr/>
          <a:lstStyle/>
          <a:p>
            <a:r>
              <a:rPr lang="en-US" sz="2200" dirty="0"/>
              <a:t>https://</a:t>
            </a:r>
            <a:r>
              <a:rPr lang="en-US" sz="2200" dirty="0" err="1"/>
              <a:t>www.isglobal.org</a:t>
            </a:r>
            <a:r>
              <a:rPr lang="en-US" sz="2200" dirty="0"/>
              <a:t>/-/exposome-data-analysis-challenge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BC4B1-7708-7547-831D-20468712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84" y="1230649"/>
            <a:ext cx="7098632" cy="33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A3F30-FA89-B540-BB65-E3F16AA8FFBB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182983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269EF0D-9323-DA41-833A-1867528C6F18}"/>
              </a:ext>
            </a:extLst>
          </p:cNvPr>
          <p:cNvSpPr/>
          <p:nvPr/>
        </p:nvSpPr>
        <p:spPr>
          <a:xfrm>
            <a:off x="2420958" y="1585834"/>
            <a:ext cx="198302" cy="5309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21D95-4FE6-9344-9642-CA445838B23D}"/>
              </a:ext>
            </a:extLst>
          </p:cNvPr>
          <p:cNvSpPr txBox="1"/>
          <p:nvPr/>
        </p:nvSpPr>
        <p:spPr>
          <a:xfrm>
            <a:off x="2751085" y="1446924"/>
            <a:ext cx="15530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Geographic Information System (GIS)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3894D8E-C126-A84E-BC7C-4CB21B60206D}"/>
              </a:ext>
            </a:extLst>
          </p:cNvPr>
          <p:cNvSpPr/>
          <p:nvPr/>
        </p:nvSpPr>
        <p:spPr>
          <a:xfrm>
            <a:off x="2412695" y="2385462"/>
            <a:ext cx="198303" cy="59062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B2209-2470-974A-BA21-2C168F623F91}"/>
              </a:ext>
            </a:extLst>
          </p:cNvPr>
          <p:cNvSpPr txBox="1"/>
          <p:nvPr/>
        </p:nvSpPr>
        <p:spPr>
          <a:xfrm>
            <a:off x="2751085" y="2530733"/>
            <a:ext cx="1553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Bio-samples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D240660-DD65-8A41-B832-5EFE8FEC52F9}"/>
              </a:ext>
            </a:extLst>
          </p:cNvPr>
          <p:cNvSpPr/>
          <p:nvPr/>
        </p:nvSpPr>
        <p:spPr>
          <a:xfrm>
            <a:off x="2412695" y="3280708"/>
            <a:ext cx="206565" cy="66927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EFDAE-3FE1-CC4A-B7EB-B49E3B7E61CF}"/>
              </a:ext>
            </a:extLst>
          </p:cNvPr>
          <p:cNvSpPr txBox="1"/>
          <p:nvPr/>
        </p:nvSpPr>
        <p:spPr>
          <a:xfrm>
            <a:off x="2751085" y="3466261"/>
            <a:ext cx="1553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Questionnaires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D24C4B-00B9-8644-9EAA-728ACC87E410}"/>
              </a:ext>
            </a:extLst>
          </p:cNvPr>
          <p:cNvCxnSpPr/>
          <p:nvPr/>
        </p:nvCxnSpPr>
        <p:spPr>
          <a:xfrm>
            <a:off x="6279615" y="1980470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68776E6-0127-0B42-93FB-3D4A9962CFAB}"/>
              </a:ext>
            </a:extLst>
          </p:cNvPr>
          <p:cNvSpPr txBox="1"/>
          <p:nvPr/>
        </p:nvSpPr>
        <p:spPr>
          <a:xfrm>
            <a:off x="6973677" y="1760581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Plasma (Luminex kits)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B7441DA-2F2B-D04F-AD83-5D21C56270F0}"/>
              </a:ext>
            </a:extLst>
          </p:cNvPr>
          <p:cNvCxnSpPr/>
          <p:nvPr/>
        </p:nvCxnSpPr>
        <p:spPr>
          <a:xfrm>
            <a:off x="6279615" y="2511384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E5FB1C-0B35-8E4F-BE19-F3F1DD342F72}"/>
              </a:ext>
            </a:extLst>
          </p:cNvPr>
          <p:cNvSpPr txBox="1"/>
          <p:nvPr/>
        </p:nvSpPr>
        <p:spPr>
          <a:xfrm>
            <a:off x="6973677" y="2361343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Buffy coat (Illumina)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9FD908-5094-C34D-858D-36886FC37365}"/>
              </a:ext>
            </a:extLst>
          </p:cNvPr>
          <p:cNvCxnSpPr/>
          <p:nvPr/>
        </p:nvCxnSpPr>
        <p:spPr>
          <a:xfrm>
            <a:off x="6279615" y="3100009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9A8A0CB-2B6F-9541-A905-372E68E73D94}"/>
              </a:ext>
            </a:extLst>
          </p:cNvPr>
          <p:cNvSpPr txBox="1"/>
          <p:nvPr/>
        </p:nvSpPr>
        <p:spPr>
          <a:xfrm>
            <a:off x="6973676" y="2842952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Urine and Serum (Spectroscopy)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93149F-C3A5-E54B-9EF1-4D22CB17EC59}"/>
              </a:ext>
            </a:extLst>
          </p:cNvPr>
          <p:cNvCxnSpPr/>
          <p:nvPr/>
        </p:nvCxnSpPr>
        <p:spPr>
          <a:xfrm>
            <a:off x="6279615" y="3676490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0B9FC20-F9F2-9F46-A2C6-F772782E1ECD}"/>
              </a:ext>
            </a:extLst>
          </p:cNvPr>
          <p:cNvSpPr txBox="1"/>
          <p:nvPr/>
        </p:nvSpPr>
        <p:spPr>
          <a:xfrm>
            <a:off x="6973676" y="3419434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Stadiometer and digital weight scale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936B10-DC16-614C-9EAC-66DFE25C90F2}"/>
              </a:ext>
            </a:extLst>
          </p:cNvPr>
          <p:cNvCxnSpPr/>
          <p:nvPr/>
        </p:nvCxnSpPr>
        <p:spPr>
          <a:xfrm>
            <a:off x="2057023" y="4184114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5247CA-422E-1748-A596-692B7EFD8979}"/>
              </a:ext>
            </a:extLst>
          </p:cNvPr>
          <p:cNvSpPr txBox="1"/>
          <p:nvPr/>
        </p:nvSpPr>
        <p:spPr>
          <a:xfrm>
            <a:off x="2751085" y="4034073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Buffy coat (Illumina)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079F3-F9B4-6844-B19C-4FD325C8E3BA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292449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73022EB-4C45-7749-87C9-CC9FC47D90C7}"/>
              </a:ext>
            </a:extLst>
          </p:cNvPr>
          <p:cNvSpPr/>
          <p:nvPr/>
        </p:nvSpPr>
        <p:spPr>
          <a:xfrm>
            <a:off x="4227149" y="3401798"/>
            <a:ext cx="2135529" cy="7515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3939016-19C0-C542-9348-F4DDAAB68BCC}"/>
              </a:ext>
            </a:extLst>
          </p:cNvPr>
          <p:cNvSpPr/>
          <p:nvPr/>
        </p:nvSpPr>
        <p:spPr>
          <a:xfrm>
            <a:off x="4227149" y="1781529"/>
            <a:ext cx="2135529" cy="1501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882FB8C-6067-DE42-83EA-B8FA0B058A18}"/>
              </a:ext>
            </a:extLst>
          </p:cNvPr>
          <p:cNvSpPr/>
          <p:nvPr/>
        </p:nvSpPr>
        <p:spPr>
          <a:xfrm>
            <a:off x="405961" y="1409670"/>
            <a:ext cx="2105885" cy="29503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3317E0-0A96-8C40-BD3B-568E3FD765D2}"/>
                  </a:ext>
                </a:extLst>
              </p:cNvPr>
              <p:cNvSpPr/>
              <p:nvPr/>
            </p:nvSpPr>
            <p:spPr>
              <a:xfrm>
                <a:off x="6603719" y="2359312"/>
                <a:ext cx="16582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Omics data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3317E0-0A96-8C40-BD3B-568E3FD76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719" y="2359312"/>
                <a:ext cx="1658275" cy="369332"/>
              </a:xfrm>
              <a:prstGeom prst="rect">
                <a:avLst/>
              </a:prstGeom>
              <a:blipFill>
                <a:blip r:embed="rId3"/>
                <a:stretch>
                  <a:fillRect l="-2273" t="-6452" r="-227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6C6F04-5353-CE40-9D31-653EBF3BB0F9}"/>
                  </a:ext>
                </a:extLst>
              </p:cNvPr>
              <p:cNvSpPr/>
              <p:nvPr/>
            </p:nvSpPr>
            <p:spPr>
              <a:xfrm>
                <a:off x="6468546" y="3477829"/>
                <a:ext cx="2060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6C6F04-5353-CE40-9D31-653EBF3BB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46" y="3477829"/>
                <a:ext cx="2060822" cy="369332"/>
              </a:xfrm>
              <a:prstGeom prst="rect">
                <a:avLst/>
              </a:prstGeom>
              <a:blipFill>
                <a:blip r:embed="rId4"/>
                <a:stretch>
                  <a:fillRect l="-2454" t="-10345" r="-184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4B0646-5280-A449-9EC6-EAF123801563}"/>
                  </a:ext>
                </a:extLst>
              </p:cNvPr>
              <p:cNvSpPr/>
              <p:nvPr/>
            </p:nvSpPr>
            <p:spPr>
              <a:xfrm>
                <a:off x="2480825" y="2225501"/>
                <a:ext cx="167610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Risk Factors</a:t>
                </a:r>
              </a:p>
              <a:p>
                <a:pPr algn="ctr"/>
                <a:r>
                  <a:rPr lang="en-US" b="1" dirty="0"/>
                  <a:t>Exposure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4B0646-5280-A449-9EC6-EAF123801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825" y="2225501"/>
                <a:ext cx="1676101" cy="646331"/>
              </a:xfrm>
              <a:prstGeom prst="rect">
                <a:avLst/>
              </a:prstGeom>
              <a:blipFill>
                <a:blip r:embed="rId5"/>
                <a:stretch>
                  <a:fillRect l="-2256" t="-3846" r="-2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C9BC672-DD17-2C4C-83A8-F1810E559E63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209667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9358"/>
            <a:ext cx="5789098" cy="3474719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Data generation and processing, variant calling from sequence reads, reading spectroscopy.</a:t>
            </a:r>
          </a:p>
          <a:p>
            <a:pPr lvl="1"/>
            <a:r>
              <a:rPr lang="en-US" sz="1800" dirty="0"/>
              <a:t>Quality control: standardization, normalization, and batch correction.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5051272" y="1147244"/>
            <a:ext cx="2387145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09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0EF0E747-2624-5A4A-9034-EDB57692B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658" y="1946098"/>
            <a:ext cx="3744835" cy="2674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69358"/>
            <a:ext cx="6030507" cy="3474719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Data generation and processing, variant calling from sequence reads, reading spectroscopy.</a:t>
            </a:r>
          </a:p>
          <a:p>
            <a:pPr lvl="1"/>
            <a:r>
              <a:rPr lang="en-US" sz="1800" dirty="0"/>
              <a:t>Quality control: standardization, normalization, and batch correction.</a:t>
            </a:r>
          </a:p>
          <a:p>
            <a:pPr lvl="1"/>
            <a:r>
              <a:rPr lang="en-US" sz="1800" b="1" dirty="0"/>
              <a:t>Descriptive statistics: correlation, visualization.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5051272" y="1147244"/>
            <a:ext cx="2387145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8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406"/>
            <a:ext cx="8229600" cy="542414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8670"/>
            <a:ext cx="6405122" cy="3745935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High Dimensional Data Reduction via Feature Extraction: </a:t>
            </a:r>
          </a:p>
          <a:p>
            <a:pPr lvl="2"/>
            <a:r>
              <a:rPr lang="en-US" sz="1400" dirty="0"/>
              <a:t>Aims to transform the input features into a reduced set of variables that are a linear/non-linear combination of the original features.</a:t>
            </a:r>
          </a:p>
          <a:p>
            <a:pPr lvl="1"/>
            <a:r>
              <a:rPr lang="en-US" sz="1400" dirty="0"/>
              <a:t>Examples:</a:t>
            </a:r>
          </a:p>
          <a:p>
            <a:pPr lvl="2"/>
            <a:r>
              <a:rPr lang="en-US" sz="1600" dirty="0"/>
              <a:t>Hierarchical clustering, k-means, model-based clustering.</a:t>
            </a:r>
          </a:p>
          <a:p>
            <a:pPr lvl="2"/>
            <a:r>
              <a:rPr lang="en-US" sz="1600" dirty="0"/>
              <a:t>Principal components (PCA), kernel PCA, Bayesian PCA, Correspondence analysis (CA).</a:t>
            </a:r>
          </a:p>
          <a:p>
            <a:pPr lvl="2"/>
            <a:r>
              <a:rPr lang="en-US" sz="1600" dirty="0"/>
              <a:t>Combine with feature selection: Sparse PCA (</a:t>
            </a:r>
            <a:r>
              <a:rPr lang="en-US" sz="1600" dirty="0" err="1"/>
              <a:t>sPCA</a:t>
            </a:r>
            <a:r>
              <a:rPr lang="en-US" sz="1600" dirty="0"/>
              <a:t>), Sparse Canonical Correlation Analysis (CCA), Sparse Non-Negative Matrix Factorization (Sparse NMF), Sparse CA.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318664-6D94-944B-B942-3F135E11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22" y="2024256"/>
            <a:ext cx="2732580" cy="19518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6277505" y="842444"/>
            <a:ext cx="1143364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92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Two-(or more) Layers </a:t>
            </a:r>
            <a:r>
              <a:rPr lang="en-US" sz="4000" dirty="0" err="1"/>
              <a:t>Omic</a:t>
            </a:r>
            <a:r>
              <a:rPr lang="en-US" sz="4000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33" y="169717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60" y="169717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1440428" y="135758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6662198" y="13575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1704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9808"/>
          </a:xfrm>
        </p:spPr>
        <p:txBody>
          <a:bodyPr/>
          <a:lstStyle/>
          <a:p>
            <a:r>
              <a:rPr lang="en-US" sz="4000" dirty="0"/>
              <a:t>Early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51" y="108824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734" y="108824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2674597" y="71891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4659862" y="7189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696BF-4BF7-74DA-ED76-9EBC4270FE23}"/>
              </a:ext>
            </a:extLst>
          </p:cNvPr>
          <p:cNvSpPr/>
          <p:nvPr/>
        </p:nvSpPr>
        <p:spPr>
          <a:xfrm>
            <a:off x="4096140" y="3960611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D55516D-B9A4-924C-BD61-BF16E35975FB}"/>
              </a:ext>
            </a:extLst>
          </p:cNvPr>
          <p:cNvSpPr/>
          <p:nvPr/>
        </p:nvSpPr>
        <p:spPr>
          <a:xfrm rot="16200000">
            <a:off x="4091286" y="1480649"/>
            <a:ext cx="550884" cy="422988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1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423392" y="806781"/>
            <a:ext cx="7957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context for the workshop and of “Multi-omics in Observational Studies”</a:t>
            </a: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background on common analysis/statistical themes and methods used throughout the workshop.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– HELIX Multi-omics data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Regression: (parameters of interest, testing, confounding,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variable regression techniques and feature selection.</a:t>
            </a: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Approaches to multi-omics analysis.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Integration of multi-omics data.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Integration of association analyses.</a:t>
            </a:r>
          </a:p>
        </p:txBody>
      </p:sp>
    </p:spTree>
    <p:extLst>
      <p:ext uri="{BB962C8B-B14F-4D97-AF65-F5344CB8AC3E}">
        <p14:creationId xmlns:p14="http://schemas.microsoft.com/office/powerpoint/2010/main" val="34688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Late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872" y="1085382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8" y="1085382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700199" y="73405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7357937" y="7457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3A3A01-73F7-06A9-BDF3-5BD197EB9D31}"/>
              </a:ext>
            </a:extLst>
          </p:cNvPr>
          <p:cNvSpPr/>
          <p:nvPr/>
        </p:nvSpPr>
        <p:spPr>
          <a:xfrm>
            <a:off x="3194181" y="1883374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B4110AB-EDBE-4911-5DBF-3B13722BFF35}"/>
              </a:ext>
            </a:extLst>
          </p:cNvPr>
          <p:cNvSpPr/>
          <p:nvPr/>
        </p:nvSpPr>
        <p:spPr>
          <a:xfrm rot="10800000">
            <a:off x="2608443" y="1115119"/>
            <a:ext cx="520422" cy="21319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83FBF9D-B1BB-D3BC-1FE5-D8A8C1200BF0}"/>
              </a:ext>
            </a:extLst>
          </p:cNvPr>
          <p:cNvSpPr/>
          <p:nvPr/>
        </p:nvSpPr>
        <p:spPr>
          <a:xfrm>
            <a:off x="6083749" y="1115118"/>
            <a:ext cx="520422" cy="21319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CEADAB-BE66-5024-AA90-FC4AB002E47A}"/>
              </a:ext>
            </a:extLst>
          </p:cNvPr>
          <p:cNvSpPr/>
          <p:nvPr/>
        </p:nvSpPr>
        <p:spPr>
          <a:xfrm>
            <a:off x="5468859" y="1883374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5F5E7-F4DD-5BFA-305E-046BB6B9220D}"/>
              </a:ext>
            </a:extLst>
          </p:cNvPr>
          <p:cNvSpPr txBox="1"/>
          <p:nvPr/>
        </p:nvSpPr>
        <p:spPr>
          <a:xfrm>
            <a:off x="4093874" y="1811753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FA3543-6866-8CFA-1633-EFEAD30BD0CF}"/>
              </a:ext>
            </a:extLst>
          </p:cNvPr>
          <p:cNvCxnSpPr>
            <a:cxnSpLocks/>
          </p:cNvCxnSpPr>
          <p:nvPr/>
        </p:nvCxnSpPr>
        <p:spPr>
          <a:xfrm>
            <a:off x="3844215" y="2181085"/>
            <a:ext cx="1581104" cy="0"/>
          </a:xfrm>
          <a:prstGeom prst="straightConnector1">
            <a:avLst/>
          </a:prstGeom>
          <a:ln w="571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66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9" y="27746"/>
            <a:ext cx="8986940" cy="741612"/>
          </a:xfrm>
        </p:spPr>
        <p:txBody>
          <a:bodyPr/>
          <a:lstStyle/>
          <a:p>
            <a:r>
              <a:rPr lang="en-US" dirty="0" err="1"/>
              <a:t>Omic</a:t>
            </a:r>
            <a:r>
              <a:rPr lang="en-US" dirty="0"/>
              <a:t> Integration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026A2-39F5-8D4B-B19B-8CBFE0C6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43" y="769358"/>
            <a:ext cx="6764717" cy="3688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7FEC5-1D97-E14F-ACC9-20A390F579C7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373109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Association Analysis with 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69"/>
            <a:ext cx="5789098" cy="3361208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 with association to an outcome.</a:t>
            </a:r>
          </a:p>
          <a:p>
            <a:pPr lvl="1"/>
            <a:r>
              <a:rPr lang="en-US" sz="1800" dirty="0"/>
              <a:t>One low dimensional and one high dimensional.</a:t>
            </a:r>
          </a:p>
          <a:p>
            <a:pPr lvl="1"/>
            <a:r>
              <a:rPr lang="en-US" sz="1800" dirty="0"/>
              <a:t>Example 1: the association of single nucleotide polymorphisms (SNPs) on a phenotype.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5194926" y="325121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76951" y="3676518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56473"/>
            <a:ext cx="1740754" cy="1740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1FBA47-7CA7-1A49-B472-C83A7C855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61" y="939625"/>
            <a:ext cx="2727942" cy="21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69"/>
            <a:ext cx="5789098" cy="3361208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 with association to a risk factor.</a:t>
            </a:r>
          </a:p>
          <a:p>
            <a:pPr lvl="1"/>
            <a:r>
              <a:rPr lang="en-US" sz="1800" dirty="0"/>
              <a:t>One low dimensional and one high dimensional.</a:t>
            </a:r>
          </a:p>
          <a:p>
            <a:pPr lvl="1"/>
            <a:r>
              <a:rPr lang="en-US" sz="1800" dirty="0"/>
              <a:t>Example 2: the impact of treatment on gene expression levels.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2791588" y="331573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3642193" y="3741038"/>
            <a:ext cx="23802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28" y="2811463"/>
            <a:ext cx="1859149" cy="18591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19"/>
            <a:ext cx="8229600" cy="857250"/>
          </a:xfrm>
        </p:spPr>
        <p:txBody>
          <a:bodyPr/>
          <a:lstStyle/>
          <a:p>
            <a:r>
              <a:rPr lang="en-US" dirty="0"/>
              <a:t>Association Analysis with Omics</a:t>
            </a:r>
          </a:p>
        </p:txBody>
      </p:sp>
    </p:spTree>
    <p:extLst>
      <p:ext uri="{BB962C8B-B14F-4D97-AF65-F5344CB8AC3E}">
        <p14:creationId xmlns:p14="http://schemas.microsoft.com/office/powerpoint/2010/main" val="250902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What about dimension reduction or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5" y="1509522"/>
            <a:ext cx="8703013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before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Select genes (or SNPs in/near genes) in select pathways.</a:t>
            </a:r>
          </a:p>
          <a:p>
            <a:pPr lvl="1"/>
            <a:r>
              <a:rPr lang="en-US" sz="2000" dirty="0"/>
              <a:t>Select metabolites (from targeted vs. untargeted) in select pathways.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2FC6AB-D18D-8B4B-8F7E-7AB089CE4CEA}"/>
              </a:ext>
            </a:extLst>
          </p:cNvPr>
          <p:cNvSpPr/>
          <p:nvPr/>
        </p:nvSpPr>
        <p:spPr>
          <a:xfrm>
            <a:off x="5194926" y="325121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6E3F77-FC5C-C541-9295-4661F537948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476951" y="3676518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75CCF-2266-9348-A266-4DFA8063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56473"/>
            <a:ext cx="1740754" cy="1740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971018-853F-9540-A445-8EFDF2121EFF}"/>
              </a:ext>
            </a:extLst>
          </p:cNvPr>
          <p:cNvSpPr/>
          <p:nvPr/>
        </p:nvSpPr>
        <p:spPr>
          <a:xfrm>
            <a:off x="1459149" y="2743200"/>
            <a:ext cx="1303506" cy="17509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Interpreting Pairwise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3597"/>
            <a:ext cx="9143999" cy="1857168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analysis:</a:t>
            </a:r>
          </a:p>
          <a:p>
            <a:pPr lvl="1"/>
            <a:r>
              <a:rPr lang="en-US" sz="2000" dirty="0"/>
              <a:t>Select genes (or SNPs in/near genes) in select pathways.</a:t>
            </a:r>
          </a:p>
          <a:p>
            <a:pPr lvl="1"/>
            <a:r>
              <a:rPr lang="en-US" sz="2000" dirty="0"/>
              <a:t>Select metabolites (from targeted or untargeted) in select pathways.</a:t>
            </a:r>
          </a:p>
          <a:p>
            <a:pPr lvl="1"/>
            <a:r>
              <a:rPr lang="en-US" sz="2000" dirty="0"/>
              <a:t>Pathway Analysis (are genes in a pathway overrepresented in noteworthy results?)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2FC6AB-D18D-8B4B-8F7E-7AB089CE4CEA}"/>
              </a:ext>
            </a:extLst>
          </p:cNvPr>
          <p:cNvSpPr/>
          <p:nvPr/>
        </p:nvSpPr>
        <p:spPr>
          <a:xfrm>
            <a:off x="6177071" y="34237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6E3F77-FC5C-C541-9295-4661F5379489}"/>
              </a:ext>
            </a:extLst>
          </p:cNvPr>
          <p:cNvCxnSpPr>
            <a:cxnSpLocks/>
          </p:cNvCxnSpPr>
          <p:nvPr/>
        </p:nvCxnSpPr>
        <p:spPr>
          <a:xfrm>
            <a:off x="3459096" y="3849084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75CCF-2266-9348-A266-4DFA8063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60" y="3104025"/>
            <a:ext cx="1740754" cy="17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1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F593FBB4-1F75-FE41-AE37-1B7D7406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03" y="2539395"/>
            <a:ext cx="2942860" cy="21020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94" y="1509522"/>
            <a:ext cx="8748292" cy="603115"/>
          </a:xfrm>
        </p:spPr>
        <p:txBody>
          <a:bodyPr/>
          <a:lstStyle/>
          <a:p>
            <a:r>
              <a:rPr lang="en-US" sz="2400" dirty="0"/>
              <a:t>Data driven clustering </a:t>
            </a:r>
            <a:r>
              <a:rPr lang="en-US" sz="2400" b="1" dirty="0"/>
              <a:t>before</a:t>
            </a:r>
            <a:r>
              <a:rPr lang="en-US" sz="2400" dirty="0"/>
              <a:t> association analysis: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002434-5622-3A40-AC8D-383F2FF5D2BA}"/>
              </a:ext>
            </a:extLst>
          </p:cNvPr>
          <p:cNvCxnSpPr>
            <a:cxnSpLocks/>
          </p:cNvCxnSpPr>
          <p:nvPr/>
        </p:nvCxnSpPr>
        <p:spPr>
          <a:xfrm>
            <a:off x="1767998" y="2482929"/>
            <a:ext cx="19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C1818BF-1675-7047-9654-1A610F028E74}"/>
              </a:ext>
            </a:extLst>
          </p:cNvPr>
          <p:cNvSpPr/>
          <p:nvPr/>
        </p:nvSpPr>
        <p:spPr>
          <a:xfrm>
            <a:off x="3683540" y="2057626"/>
            <a:ext cx="888460" cy="850606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B3690-963E-204D-83C2-550EAF320C80}"/>
              </a:ext>
            </a:extLst>
          </p:cNvPr>
          <p:cNvSpPr txBox="1"/>
          <p:nvPr/>
        </p:nvSpPr>
        <p:spPr>
          <a:xfrm>
            <a:off x="3957644" y="222131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D87C070-A5C7-584B-8584-E8679CE3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What about dimension reduction or clustering?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0F4B20-F948-6D42-801A-5EF79A8F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7" y="1936280"/>
            <a:ext cx="1740754" cy="17407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8715CF-E5F9-964E-9651-FC16BCE6F9A2}"/>
              </a:ext>
            </a:extLst>
          </p:cNvPr>
          <p:cNvSpPr/>
          <p:nvPr/>
        </p:nvSpPr>
        <p:spPr>
          <a:xfrm>
            <a:off x="7289975" y="205762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FECC7B-A9A3-1941-9611-8779A87B5B41}"/>
              </a:ext>
            </a:extLst>
          </p:cNvPr>
          <p:cNvCxnSpPr>
            <a:cxnSpLocks/>
          </p:cNvCxnSpPr>
          <p:nvPr/>
        </p:nvCxnSpPr>
        <p:spPr>
          <a:xfrm>
            <a:off x="4572000" y="2482930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3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05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age1image66089984">
            <a:extLst>
              <a:ext uri="{FF2B5EF4-FFF2-40B4-BE49-F238E27FC236}">
                <a16:creationId xmlns:a16="http://schemas.microsoft.com/office/drawing/2014/main" id="{A6BB63BE-9BE4-034E-99EF-D7679291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66" y="267757"/>
            <a:ext cx="5444051" cy="38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B77C14-94B1-9E41-AE47-93C3C87B2889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92471" y="4156366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E087F01-2042-A34C-870D-C2FA6370A6F3}"/>
              </a:ext>
            </a:extLst>
          </p:cNvPr>
          <p:cNvSpPr/>
          <p:nvPr/>
        </p:nvSpPr>
        <p:spPr>
          <a:xfrm>
            <a:off x="6447541" y="373106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33F07-7DB1-7246-8D2D-BAAA41FEEA07}"/>
              </a:ext>
            </a:extLst>
          </p:cNvPr>
          <p:cNvSpPr/>
          <p:nvPr/>
        </p:nvSpPr>
        <p:spPr>
          <a:xfrm>
            <a:off x="1941866" y="373106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584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age1image66089984">
            <a:extLst>
              <a:ext uri="{FF2B5EF4-FFF2-40B4-BE49-F238E27FC236}">
                <a16:creationId xmlns:a16="http://schemas.microsoft.com/office/drawing/2014/main" id="{A6BB63BE-9BE4-034E-99EF-D7679291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66" y="267757"/>
            <a:ext cx="5444051" cy="38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349CD-853C-9342-87C4-B0EBE33C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197" y="1894155"/>
            <a:ext cx="2281439" cy="635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36698-7C0C-204D-89F1-08992E45C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390" y="4042609"/>
            <a:ext cx="2441936" cy="56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F4E64-B942-5141-BC4D-F8FA64DF9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57" y="4023357"/>
            <a:ext cx="1998139" cy="56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(a chemical compound in pesticides and insulators) influence obesity in children?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0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264"/>
            <a:ext cx="8229600" cy="857250"/>
          </a:xfrm>
        </p:spPr>
        <p:txBody>
          <a:bodyPr/>
          <a:lstStyle/>
          <a:p>
            <a:r>
              <a:rPr lang="en-US" dirty="0"/>
              <a:t>Testing the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/>
          <a:lstStyle/>
          <a:p>
            <a:r>
              <a:rPr lang="en-US" sz="2000" dirty="0"/>
              <a:t>Test the null hypotheses:</a:t>
            </a:r>
          </a:p>
          <a:p>
            <a:endParaRPr lang="en-US" sz="2000" dirty="0"/>
          </a:p>
          <a:p>
            <a:r>
              <a:rPr lang="en-US" sz="2000" dirty="0"/>
              <a:t>Calculate the test statistic:</a:t>
            </a:r>
          </a:p>
          <a:p>
            <a:endParaRPr lang="en-US" sz="2000" dirty="0"/>
          </a:p>
          <a:p>
            <a:r>
              <a:rPr lang="en-US" sz="2000" dirty="0"/>
              <a:t>Choose a Type I error (</a:t>
            </a:r>
            <a:r>
              <a:rPr lang="en-US" sz="2000" dirty="0">
                <a:latin typeface="Symbol" pitchFamily="2" charset="2"/>
              </a:rPr>
              <a:t>a</a:t>
            </a:r>
            <a:r>
              <a:rPr lang="en-US" sz="2000" dirty="0"/>
              <a:t>-level) </a:t>
            </a:r>
          </a:p>
          <a:p>
            <a:r>
              <a:rPr lang="en-US" sz="2000" dirty="0"/>
              <a:t>Determine which values of the test statistic will lead you to reject the null hypothesis.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05534-124F-8F47-8D15-8A74107F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1397313"/>
            <a:ext cx="1231900" cy="90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388531-D03D-F441-B802-E536AC55E3F3}"/>
                  </a:ext>
                </a:extLst>
              </p:cNvPr>
              <p:cNvSpPr txBox="1"/>
              <p:nvPr/>
            </p:nvSpPr>
            <p:spPr>
              <a:xfrm>
                <a:off x="3734601" y="950131"/>
                <a:ext cx="11742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388531-D03D-F441-B802-E536AC55E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01" y="950131"/>
                <a:ext cx="1174283" cy="276999"/>
              </a:xfrm>
              <a:prstGeom prst="rect">
                <a:avLst/>
              </a:prstGeom>
              <a:blipFill>
                <a:blip r:embed="rId3"/>
                <a:stretch>
                  <a:fillRect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44BA2D3-4343-8142-99DA-24915DD4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07" y="3400311"/>
            <a:ext cx="3979354" cy="10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itle 1">
            <a:extLst>
              <a:ext uri="{FF2B5EF4-FFF2-40B4-BE49-F238E27FC236}">
                <a16:creationId xmlns:a16="http://schemas.microsoft.com/office/drawing/2014/main" id="{74E3A8A2-7CBE-7043-A83D-BB8A4637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0"/>
            <a:ext cx="5829300" cy="514350"/>
          </a:xfrm>
        </p:spPr>
        <p:txBody>
          <a:bodyPr/>
          <a:lstStyle/>
          <a:p>
            <a:r>
              <a:rPr lang="en-US" altLang="en-US"/>
              <a:t>The p-value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5" name="Content Placeholder 2">
                <a:extLst>
                  <a:ext uri="{FF2B5EF4-FFF2-40B4-BE49-F238E27FC236}">
                    <a16:creationId xmlns:a16="http://schemas.microsoft.com/office/drawing/2014/main" id="{57C98CE9-52B9-B246-98E8-2E2FA352B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304" y="732723"/>
                <a:ext cx="8660295" cy="3355573"/>
              </a:xfrm>
            </p:spPr>
            <p:txBody>
              <a:bodyPr/>
              <a:lstStyle/>
              <a:p>
                <a:r>
                  <a:rPr lang="en-US" altLang="en-US" sz="2000" dirty="0"/>
                  <a:t>The p-value is </a:t>
                </a:r>
                <a:r>
                  <a:rPr lang="en-US" altLang="en-US" sz="2000" i="1" dirty="0"/>
                  <a:t>not the probability that the null hypothesis is true.</a:t>
                </a:r>
              </a:p>
              <a:p>
                <a:pPr lvl="1"/>
                <a:r>
                  <a:rPr lang="en-US" altLang="en-US" sz="1800" dirty="0"/>
                  <a:t>Classical frequentist approaches cannot attach probabilities to hypotheses.</a:t>
                </a:r>
              </a:p>
              <a:p>
                <a:pPr>
                  <a:buFontTx/>
                  <a:buNone/>
                </a:pPr>
                <a:endParaRPr lang="en-US" altLang="en-US" sz="2000" i="1" dirty="0"/>
              </a:p>
              <a:p>
                <a:pPr>
                  <a:buFontTx/>
                  <a:buNone/>
                </a:pPr>
                <a:endParaRPr lang="en-US" altLang="en-US" sz="2000" i="1" dirty="0"/>
              </a:p>
              <a:p>
                <a:r>
                  <a:rPr lang="en-US" altLang="en-US" sz="2000" dirty="0"/>
                  <a:t>The Type-I error (</a:t>
                </a:r>
                <a:r>
                  <a:rPr lang="en-US" altLang="en-US" sz="2000" dirty="0">
                    <a:latin typeface="Symbol" pitchFamily="2" charset="2"/>
                  </a:rPr>
                  <a:t>a</a:t>
                </a:r>
                <a:r>
                  <a:rPr lang="en-US" altLang="en-US" sz="2000" dirty="0"/>
                  <a:t>-level) of the test is not determined by the p-value. This should be determined before looking at the data.</a:t>
                </a:r>
              </a:p>
              <a:p>
                <a:r>
                  <a:rPr lang="en-US" altLang="en-US" sz="2000" dirty="0"/>
                  <a:t>The p-value does not indicate the size or importance of the observed effect. This is usually obtained by the parameter of interest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b="0" i="0" smtClean="0">
                        <a:ea typeface="Cambria Math" panose="02040503050406030204" pitchFamily="18" charset="0"/>
                      </a:rPr>
                      <m:t>or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000" dirty="0"/>
                  <a:t>.</a:t>
                </a:r>
              </a:p>
              <a:p>
                <a:r>
                  <a:rPr lang="en-US" altLang="en-US" sz="2000" dirty="0"/>
                  <a:t>The p-value also does not indicate if the assumptions are valid or not.</a:t>
                </a:r>
              </a:p>
            </p:txBody>
          </p:sp>
        </mc:Choice>
        <mc:Fallback xmlns="">
          <p:sp>
            <p:nvSpPr>
              <p:cNvPr id="46085" name="Content Placeholder 2">
                <a:extLst>
                  <a:ext uri="{FF2B5EF4-FFF2-40B4-BE49-F238E27FC236}">
                    <a16:creationId xmlns:a16="http://schemas.microsoft.com/office/drawing/2014/main" id="{57C98CE9-52B9-B246-98E8-2E2FA352B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304" y="732723"/>
                <a:ext cx="8660295" cy="3355573"/>
              </a:xfrm>
              <a:blipFill>
                <a:blip r:embed="rId3"/>
                <a:stretch>
                  <a:fillRect l="-439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A557FE4-EC82-E641-8D79-A67715B05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306" y="1493631"/>
            <a:ext cx="3518289" cy="71285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91" y="231006"/>
            <a:ext cx="8720417" cy="587141"/>
          </a:xfrm>
        </p:spPr>
        <p:txBody>
          <a:bodyPr/>
          <a:lstStyle/>
          <a:p>
            <a:r>
              <a:rPr lang="en-US" sz="3200" dirty="0"/>
              <a:t>Regression Across Many Correlated Variables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519F12-8744-0F41-B1DC-21B47AD9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930" y="818148"/>
            <a:ext cx="5346955" cy="38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2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Regression Across Many Correlated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6924"/>
            <a:ext cx="8229600" cy="2662062"/>
          </a:xfrm>
        </p:spPr>
        <p:txBody>
          <a:bodyPr/>
          <a:lstStyle/>
          <a:p>
            <a:r>
              <a:rPr lang="en-US" dirty="0"/>
              <a:t>Univariate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E87E-C996-0A4D-8F59-A369FAF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" y="2207725"/>
            <a:ext cx="4626135" cy="966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FEBC0-EE99-DB42-AF2F-E7B15C09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00" y="3268599"/>
            <a:ext cx="1829348" cy="4989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2C7A37A-F03E-1341-809B-052B24EF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35" y="1790012"/>
            <a:ext cx="3877023" cy="276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28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E8FC6C-EE6F-FB4F-BEFF-1BFFA23E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17" y="843311"/>
            <a:ext cx="3729154" cy="3729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ACAE6D-2F46-3140-B2DA-5115E7B85CE4}"/>
              </a:ext>
            </a:extLst>
          </p:cNvPr>
          <p:cNvSpPr txBox="1"/>
          <p:nvPr/>
        </p:nvSpPr>
        <p:spPr>
          <a:xfrm>
            <a:off x="1590222" y="106322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Observed P-value Distribution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3D15E5-6579-1C43-8F59-950B54F1F58E}"/>
              </a:ext>
            </a:extLst>
          </p:cNvPr>
          <p:cNvGrpSpPr/>
          <p:nvPr/>
        </p:nvGrpSpPr>
        <p:grpSpPr>
          <a:xfrm>
            <a:off x="5145904" y="843310"/>
            <a:ext cx="3729155" cy="3729155"/>
            <a:chOff x="5145904" y="843310"/>
            <a:chExt cx="3729155" cy="37291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4A6E51-6EF5-8A4F-8899-FD99288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904" y="843310"/>
              <a:ext cx="3729155" cy="37291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791153-AEF5-8649-A2CE-0567FE78BD16}"/>
                </a:ext>
              </a:extLst>
            </p:cNvPr>
            <p:cNvSpPr txBox="1"/>
            <p:nvPr/>
          </p:nvSpPr>
          <p:spPr>
            <a:xfrm>
              <a:off x="5682601" y="1063229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Oracle P-value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0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2" y="920477"/>
            <a:ext cx="4744460" cy="3257514"/>
          </a:xfrm>
        </p:spPr>
        <p:txBody>
          <a:bodyPr/>
          <a:lstStyle/>
          <a:p>
            <a:r>
              <a:rPr lang="en-US" sz="1800" dirty="0"/>
              <a:t>Bonferroni correction</a:t>
            </a:r>
          </a:p>
          <a:p>
            <a:pPr lvl="1"/>
            <a:r>
              <a:rPr lang="en-US" sz="1600" dirty="0"/>
              <a:t>p &lt; </a:t>
            </a:r>
            <a:r>
              <a:rPr lang="en-US" sz="1600" dirty="0">
                <a:latin typeface="Symbol" pitchFamily="2" charset="2"/>
              </a:rPr>
              <a:t>a</a:t>
            </a:r>
            <a:r>
              <a:rPr lang="en-US" sz="1600" dirty="0"/>
              <a:t>/N (ensure that the overall probability of declaring significance is maintained).</a:t>
            </a:r>
          </a:p>
          <a:p>
            <a:pPr lvl="1"/>
            <a:r>
              <a:rPr lang="en-US" sz="1600" dirty="0"/>
              <a:t>Conservative with non-independent tests.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A6E51-6EF5-8A4F-8899-FD99288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4" y="843310"/>
            <a:ext cx="3729155" cy="37291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658278-75B4-FD4A-ABF9-74A3855929DF}"/>
              </a:ext>
            </a:extLst>
          </p:cNvPr>
          <p:cNvCxnSpPr/>
          <p:nvPr/>
        </p:nvCxnSpPr>
        <p:spPr>
          <a:xfrm flipV="1">
            <a:off x="5842535" y="1063229"/>
            <a:ext cx="0" cy="2950506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F9D342-2ED4-EE49-9AED-F0F3A8B85D98}"/>
              </a:ext>
            </a:extLst>
          </p:cNvPr>
          <p:cNvCxnSpPr/>
          <p:nvPr/>
        </p:nvCxnSpPr>
        <p:spPr>
          <a:xfrm flipV="1">
            <a:off x="5754303" y="1051999"/>
            <a:ext cx="0" cy="2950506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84677-ADE4-7342-B3FB-2A5C217D068E}"/>
                  </a:ext>
                </a:extLst>
              </p:cNvPr>
              <p:cNvSpPr txBox="1"/>
              <p:nvPr/>
            </p:nvSpPr>
            <p:spPr>
              <a:xfrm>
                <a:off x="5956835" y="920477"/>
                <a:ext cx="14447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84677-ADE4-7342-B3FB-2A5C217D0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835" y="920477"/>
                <a:ext cx="1444754" cy="430887"/>
              </a:xfrm>
              <a:prstGeom prst="rect">
                <a:avLst/>
              </a:prstGeom>
              <a:blipFill>
                <a:blip r:embed="rId3"/>
                <a:stretch>
                  <a:fillRect l="-1739" r="-608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6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2" y="920477"/>
            <a:ext cx="4744460" cy="3257514"/>
          </a:xfrm>
        </p:spPr>
        <p:txBody>
          <a:bodyPr/>
          <a:lstStyle/>
          <a:p>
            <a:r>
              <a:rPr lang="en-US" sz="1800" dirty="0"/>
              <a:t>Bonferroni correction</a:t>
            </a:r>
          </a:p>
          <a:p>
            <a:pPr lvl="1"/>
            <a:r>
              <a:rPr lang="en-US" sz="1600" dirty="0"/>
              <a:t>p &lt; </a:t>
            </a:r>
            <a:r>
              <a:rPr lang="en-US" sz="1600" dirty="0">
                <a:latin typeface="Symbol" pitchFamily="2" charset="2"/>
              </a:rPr>
              <a:t>a</a:t>
            </a:r>
            <a:r>
              <a:rPr lang="en-US" sz="1600" dirty="0"/>
              <a:t>/N (ensure that the overall probability of declaring significance is maintained).</a:t>
            </a:r>
          </a:p>
          <a:p>
            <a:pPr lvl="1"/>
            <a:r>
              <a:rPr lang="en-US" sz="1600" dirty="0"/>
              <a:t>Conservative with non-independent tests.</a:t>
            </a:r>
          </a:p>
          <a:p>
            <a:r>
              <a:rPr lang="en-US" sz="1800" dirty="0"/>
              <a:t>FDR:</a:t>
            </a:r>
          </a:p>
          <a:p>
            <a:pPr lvl="1"/>
            <a:r>
              <a:rPr lang="en-US" sz="1400" dirty="0"/>
              <a:t>Multiple types of implementation.</a:t>
            </a:r>
          </a:p>
          <a:p>
            <a:pPr lvl="1"/>
            <a:r>
              <a:rPr lang="en-US" sz="1400" dirty="0"/>
              <a:t>Estimate the expected proportion of </a:t>
            </a:r>
            <a:r>
              <a:rPr lang="en-US" sz="1400" b="1" dirty="0"/>
              <a:t>false positives</a:t>
            </a:r>
            <a:r>
              <a:rPr lang="en-US" sz="1400" dirty="0"/>
              <a:t> to the number of </a:t>
            </a:r>
            <a:r>
              <a:rPr lang="en-US" sz="1400" b="1" dirty="0"/>
              <a:t>total declared significant</a:t>
            </a:r>
            <a:r>
              <a:rPr lang="en-US" sz="1400" dirty="0"/>
              <a:t>.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A6E51-6EF5-8A4F-8899-FD99288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4" y="843310"/>
            <a:ext cx="3729155" cy="37291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F016FD-1368-8747-BFFB-8DEA6A8D9031}"/>
              </a:ext>
            </a:extLst>
          </p:cNvPr>
          <p:cNvCxnSpPr/>
          <p:nvPr/>
        </p:nvCxnSpPr>
        <p:spPr>
          <a:xfrm flipV="1">
            <a:off x="5975684" y="1063229"/>
            <a:ext cx="0" cy="2950506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CAA4E5-5674-924A-8E8C-91AB49A84C2F}"/>
                  </a:ext>
                </a:extLst>
              </p:cNvPr>
              <p:cNvSpPr txBox="1"/>
              <p:nvPr/>
            </p:nvSpPr>
            <p:spPr>
              <a:xfrm>
                <a:off x="3295597" y="3459804"/>
                <a:ext cx="1405000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CAA4E5-5674-924A-8E8C-91AB49A8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7" y="3459804"/>
                <a:ext cx="1405000" cy="813813"/>
              </a:xfrm>
              <a:prstGeom prst="rect">
                <a:avLst/>
              </a:prstGeom>
              <a:blipFill>
                <a:blip r:embed="rId3"/>
                <a:stretch>
                  <a:fillRect l="-5357" r="-3571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20EDE77-67F4-1641-BCEB-D35B4CD9E876}"/>
              </a:ext>
            </a:extLst>
          </p:cNvPr>
          <p:cNvGrpSpPr/>
          <p:nvPr/>
        </p:nvGrpSpPr>
        <p:grpSpPr>
          <a:xfrm>
            <a:off x="4119613" y="1129766"/>
            <a:ext cx="1913823" cy="3296251"/>
            <a:chOff x="4119613" y="1129766"/>
            <a:chExt cx="1913823" cy="329625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3C1704-19AF-744E-9B26-513CE39441E1}"/>
                </a:ext>
              </a:extLst>
            </p:cNvPr>
            <p:cNvSpPr/>
            <p:nvPr/>
          </p:nvSpPr>
          <p:spPr>
            <a:xfrm>
              <a:off x="5601904" y="1129766"/>
              <a:ext cx="431532" cy="2330038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A5686A-A455-444B-8066-6066308CD80C}"/>
                </a:ext>
              </a:extLst>
            </p:cNvPr>
            <p:cNvCxnSpPr>
              <a:cxnSpLocks/>
              <a:stCxn id="19" idx="6"/>
              <a:endCxn id="9" idx="3"/>
            </p:cNvCxnSpPr>
            <p:nvPr/>
          </p:nvCxnSpPr>
          <p:spPr>
            <a:xfrm flipV="1">
              <a:off x="4849125" y="3118578"/>
              <a:ext cx="815975" cy="1009858"/>
            </a:xfrm>
            <a:prstGeom prst="straightConnector1">
              <a:avLst/>
            </a:prstGeom>
            <a:ln w="381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18BDDD3-5CEF-214A-8C4F-D72FD8778440}"/>
                </a:ext>
              </a:extLst>
            </p:cNvPr>
            <p:cNvSpPr/>
            <p:nvPr/>
          </p:nvSpPr>
          <p:spPr>
            <a:xfrm>
              <a:off x="4119613" y="3830855"/>
              <a:ext cx="729512" cy="595162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6C4611-6D9F-D54A-A387-B8C71FD3943B}"/>
              </a:ext>
            </a:extLst>
          </p:cNvPr>
          <p:cNvGrpSpPr/>
          <p:nvPr/>
        </p:nvGrpSpPr>
        <p:grpSpPr>
          <a:xfrm>
            <a:off x="3688080" y="3307404"/>
            <a:ext cx="2365369" cy="757736"/>
            <a:chOff x="3688080" y="3307404"/>
            <a:chExt cx="2365369" cy="75773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232627C-AA51-D546-A210-615B3A652B7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4234178" y="3623507"/>
              <a:ext cx="1387739" cy="156323"/>
            </a:xfrm>
            <a:prstGeom prst="straightConnector1">
              <a:avLst/>
            </a:prstGeom>
            <a:ln w="38100">
              <a:solidFill>
                <a:srgbClr val="9E143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DC805B-202C-F843-8FDE-7B4CEF5AAE55}"/>
                </a:ext>
              </a:extLst>
            </p:cNvPr>
            <p:cNvSpPr/>
            <p:nvPr/>
          </p:nvSpPr>
          <p:spPr>
            <a:xfrm>
              <a:off x="5621917" y="3494519"/>
              <a:ext cx="431532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79E2C0-7406-9B4B-9FEF-A26A26B323D0}"/>
                </a:ext>
              </a:extLst>
            </p:cNvPr>
            <p:cNvSpPr/>
            <p:nvPr/>
          </p:nvSpPr>
          <p:spPr>
            <a:xfrm>
              <a:off x="3688080" y="3307404"/>
              <a:ext cx="606795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2EF3F8-066B-7F47-B0F6-9562CFB063FC}"/>
              </a:ext>
            </a:extLst>
          </p:cNvPr>
          <p:cNvGrpSpPr/>
          <p:nvPr/>
        </p:nvGrpSpPr>
        <p:grpSpPr>
          <a:xfrm>
            <a:off x="5665100" y="3541141"/>
            <a:ext cx="3065684" cy="6444"/>
            <a:chOff x="5665100" y="3541141"/>
            <a:chExt cx="3065684" cy="644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0DA71C1-58FB-A94B-BDCE-D53A75DFB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6942" y="3541141"/>
              <a:ext cx="2103842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F442F5-CAC4-F340-83F8-F5C734A663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5100" y="3541141"/>
              <a:ext cx="961842" cy="6444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headEnd type="none"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774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FBC2-4461-624F-AAE5-1BF2CE55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906"/>
            <a:ext cx="8434039" cy="683941"/>
          </a:xfrm>
        </p:spPr>
        <p:txBody>
          <a:bodyPr/>
          <a:lstStyle/>
          <a:p>
            <a:r>
              <a:rPr lang="en-US" sz="3600" dirty="0"/>
              <a:t>Bayesian False Discovery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178B-2331-C24E-97F0-7C57A272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4824"/>
            <a:ext cx="8229600" cy="3394472"/>
          </a:xfrm>
        </p:spPr>
        <p:txBody>
          <a:bodyPr/>
          <a:lstStyle/>
          <a:p>
            <a:r>
              <a:rPr lang="en-US" sz="1800" dirty="0"/>
              <a:t>Calculates the probability of a hypothesis in a Bayesian framework.</a:t>
            </a:r>
          </a:p>
          <a:p>
            <a:endParaRPr lang="en-US" sz="1800" dirty="0"/>
          </a:p>
          <a:p>
            <a:r>
              <a:rPr lang="en-US" sz="1800" dirty="0"/>
              <a:t>We end up with the probability of the data averaging over both the null and alternative hypotheses.</a:t>
            </a:r>
          </a:p>
          <a:p>
            <a:endParaRPr lang="en-US" sz="1800" dirty="0"/>
          </a:p>
          <a:p>
            <a:r>
              <a:rPr lang="en-US" sz="1800" dirty="0"/>
              <a:t>Then we can calculate the probability of the null hypothesis given the data: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D5BC667-91E5-144D-B4F1-8E8AEE88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985" y="4594623"/>
            <a:ext cx="2379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>
                <a:solidFill>
                  <a:schemeClr val="bg2"/>
                </a:solidFill>
              </a:rPr>
              <a:t>Wakefield 2007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B107F-C3D6-FF4D-B9FA-19955CC5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39" y="2925646"/>
            <a:ext cx="49784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0D469-6ABA-9C41-A0F6-C7A5312C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647" y="3834321"/>
            <a:ext cx="1092200" cy="355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4665CB2-8481-2249-9A04-48D2D38DED2E}"/>
              </a:ext>
            </a:extLst>
          </p:cNvPr>
          <p:cNvGrpSpPr/>
          <p:nvPr/>
        </p:nvGrpSpPr>
        <p:grpSpPr>
          <a:xfrm>
            <a:off x="2825795" y="2983910"/>
            <a:ext cx="3107753" cy="631674"/>
            <a:chOff x="2825795" y="2983910"/>
            <a:chExt cx="3107753" cy="631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4C9D42-E738-D64D-902E-BEC65AC10F69}"/>
                    </a:ext>
                  </a:extLst>
                </p:cNvPr>
                <p:cNvSpPr txBox="1"/>
                <p:nvPr/>
              </p:nvSpPr>
              <p:spPr>
                <a:xfrm>
                  <a:off x="4948306" y="2983910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4C9D42-E738-D64D-902E-BEC65AC10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306" y="2983910"/>
                  <a:ext cx="446313" cy="292003"/>
                </a:xfrm>
                <a:prstGeom prst="rect">
                  <a:avLst/>
                </a:prstGeom>
                <a:blipFill>
                  <a:blip r:embed="rId4"/>
                  <a:stretch>
                    <a:fillRect t="-208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C26939-33F9-6340-BDC6-1E214F995141}"/>
                    </a:ext>
                  </a:extLst>
                </p:cNvPr>
                <p:cNvSpPr txBox="1"/>
                <p:nvPr/>
              </p:nvSpPr>
              <p:spPr>
                <a:xfrm>
                  <a:off x="3925049" y="3316897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C26939-33F9-6340-BDC6-1E214F995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049" y="3316897"/>
                  <a:ext cx="446313" cy="292003"/>
                </a:xfrm>
                <a:prstGeom prst="rect">
                  <a:avLst/>
                </a:prstGeom>
                <a:blipFill>
                  <a:blip r:embed="rId5"/>
                  <a:stretch>
                    <a:fillRect t="-25000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B89A05-A756-0342-BD92-619FF6277103}"/>
                    </a:ext>
                  </a:extLst>
                </p:cNvPr>
                <p:cNvSpPr txBox="1"/>
                <p:nvPr/>
              </p:nvSpPr>
              <p:spPr>
                <a:xfrm>
                  <a:off x="5487235" y="3323581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B89A05-A756-0342-BD92-619FF6277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7235" y="3323581"/>
                  <a:ext cx="446313" cy="292003"/>
                </a:xfrm>
                <a:prstGeom prst="rect">
                  <a:avLst/>
                </a:prstGeom>
                <a:blipFill>
                  <a:blip r:embed="rId6"/>
                  <a:stretch>
                    <a:fillRect t="-208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1D114E-BF19-7149-A1BE-7C0B431EFA9B}"/>
                    </a:ext>
                  </a:extLst>
                </p:cNvPr>
                <p:cNvSpPr txBox="1"/>
                <p:nvPr/>
              </p:nvSpPr>
              <p:spPr>
                <a:xfrm>
                  <a:off x="2825795" y="3154294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1D114E-BF19-7149-A1BE-7C0B431E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795" y="3154294"/>
                  <a:ext cx="446313" cy="292003"/>
                </a:xfrm>
                <a:prstGeom prst="rect">
                  <a:avLst/>
                </a:prstGeom>
                <a:blipFill>
                  <a:blip r:embed="rId7"/>
                  <a:stretch>
                    <a:fillRect t="-2083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54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178B-2331-C24E-97F0-7C57A272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33" y="1541650"/>
            <a:ext cx="8229600" cy="803461"/>
          </a:xfrm>
        </p:spPr>
        <p:txBody>
          <a:bodyPr/>
          <a:lstStyle/>
          <a:p>
            <a:r>
              <a:rPr lang="en-US" sz="1800" dirty="0"/>
              <a:t>The advantage is that the alternative hypothesis is a function of the effect estimate: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D5BC667-91E5-144D-B4F1-8E8AEE88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985" y="4594623"/>
            <a:ext cx="2379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>
                <a:solidFill>
                  <a:schemeClr val="bg2"/>
                </a:solidFill>
              </a:rPr>
              <a:t>Wakefield 2007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78B6D-1387-6C48-BE1D-6F5BABBE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33" y="1847850"/>
            <a:ext cx="5003800" cy="723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7691A-8896-6140-A0F9-642909A9DE02}"/>
              </a:ext>
            </a:extLst>
          </p:cNvPr>
          <p:cNvSpPr txBox="1">
            <a:spLocks/>
          </p:cNvSpPr>
          <p:nvPr/>
        </p:nvSpPr>
        <p:spPr>
          <a:xfrm>
            <a:off x="456733" y="2795555"/>
            <a:ext cx="8229600" cy="4619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the ratio of both hypotheses is the Bayes factor: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EFF64-9555-C04E-B370-437CA886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206" y="3331006"/>
            <a:ext cx="2489200" cy="1155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E3672-2F92-B349-AD95-CE27F0C1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906"/>
            <a:ext cx="8434039" cy="683941"/>
          </a:xfrm>
        </p:spPr>
        <p:txBody>
          <a:bodyPr/>
          <a:lstStyle/>
          <a:p>
            <a:r>
              <a:rPr lang="en-US" sz="3600" dirty="0"/>
              <a:t>Bayesian False Discovery Probability</a:t>
            </a:r>
          </a:p>
        </p:txBody>
      </p:sp>
    </p:spTree>
    <p:extLst>
      <p:ext uri="{BB962C8B-B14F-4D97-AF65-F5344CB8AC3E}">
        <p14:creationId xmlns:p14="http://schemas.microsoft.com/office/powerpoint/2010/main" val="414679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155766"/>
            <a:ext cx="8229600" cy="857250"/>
          </a:xfrm>
        </p:spPr>
        <p:txBody>
          <a:bodyPr/>
          <a:lstStyle/>
          <a:p>
            <a:r>
              <a:rPr lang="en-US" dirty="0"/>
              <a:t>Mixture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CDE3-1004-D949-8076-FBA1191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1" y="870699"/>
            <a:ext cx="8229600" cy="648820"/>
          </a:xfrm>
        </p:spPr>
        <p:txBody>
          <a:bodyPr/>
          <a:lstStyle/>
          <a:p>
            <a:r>
              <a:rPr lang="en-US" sz="2000" dirty="0"/>
              <a:t>Normal densities of the effect estimate under the null and alternative hypotheses.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NormMixtureAtZero">
            <a:extLst>
              <a:ext uri="{FF2B5EF4-FFF2-40B4-BE49-F238E27FC236}">
                <a16:creationId xmlns:a16="http://schemas.microsoft.com/office/drawing/2014/main" id="{30494AA0-9CBD-714A-AB4C-ADAF4C64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15" y="1519519"/>
            <a:ext cx="3096185" cy="309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C6F5F-0367-F548-AE6C-A56110F9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47" y="1535158"/>
            <a:ext cx="1357506" cy="4593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4F0D4E-FC0B-7B42-B06A-7A814B739C73}"/>
              </a:ext>
            </a:extLst>
          </p:cNvPr>
          <p:cNvCxnSpPr>
            <a:cxnSpLocks/>
          </p:cNvCxnSpPr>
          <p:nvPr/>
        </p:nvCxnSpPr>
        <p:spPr>
          <a:xfrm flipV="1">
            <a:off x="4707173" y="3425078"/>
            <a:ext cx="0" cy="558527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/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blipFill>
                <a:blip r:embed="rId5"/>
                <a:stretch>
                  <a:fillRect l="-37931" t="-20930" r="-3448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05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24" y="219136"/>
            <a:ext cx="8522340" cy="857250"/>
          </a:xfrm>
        </p:spPr>
        <p:txBody>
          <a:bodyPr/>
          <a:lstStyle/>
          <a:p>
            <a:r>
              <a:rPr lang="en-US" dirty="0" err="1"/>
              <a:t>Genomewide</a:t>
            </a:r>
            <a:r>
              <a:rPr lang="en-US" dirty="0"/>
              <a:t> Association Studies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variation in germline genetics influence obesity in children?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232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SNP, PRS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5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155766"/>
            <a:ext cx="8229600" cy="857250"/>
          </a:xfrm>
        </p:spPr>
        <p:txBody>
          <a:bodyPr/>
          <a:lstStyle/>
          <a:p>
            <a:r>
              <a:rPr lang="en-US" dirty="0"/>
              <a:t>Mixture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CDE3-1004-D949-8076-FBA1191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1" y="870699"/>
            <a:ext cx="8229600" cy="648820"/>
          </a:xfrm>
        </p:spPr>
        <p:txBody>
          <a:bodyPr/>
          <a:lstStyle/>
          <a:p>
            <a:r>
              <a:rPr lang="en-US" sz="2000" dirty="0"/>
              <a:t>Normal densities of the effect estimate under the null and alternative hypotheses.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NormMixtureAtZero">
            <a:extLst>
              <a:ext uri="{FF2B5EF4-FFF2-40B4-BE49-F238E27FC236}">
                <a16:creationId xmlns:a16="http://schemas.microsoft.com/office/drawing/2014/main" id="{30494AA0-9CBD-714A-AB4C-ADAF4C64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15" y="1519519"/>
            <a:ext cx="3096185" cy="309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C6F5F-0367-F548-AE6C-A56110F9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47" y="1535158"/>
            <a:ext cx="1357506" cy="459307"/>
          </a:xfrm>
          <a:prstGeom prst="rect">
            <a:avLst/>
          </a:prstGeom>
        </p:spPr>
      </p:pic>
      <p:cxnSp>
        <p:nvCxnSpPr>
          <p:cNvPr id="9" name="Straight Arrow Connector 17">
            <a:extLst>
              <a:ext uri="{FF2B5EF4-FFF2-40B4-BE49-F238E27FC236}">
                <a16:creationId xmlns:a16="http://schemas.microsoft.com/office/drawing/2014/main" id="{F3C80E0A-19CB-AF45-9EA5-6577B84051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707173" y="3983605"/>
            <a:ext cx="762281" cy="51779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19">
            <a:extLst>
              <a:ext uri="{FF2B5EF4-FFF2-40B4-BE49-F238E27FC236}">
                <a16:creationId xmlns:a16="http://schemas.microsoft.com/office/drawing/2014/main" id="{1BDD7661-9DFD-734A-9163-0F345ACDF10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02728" y="3158378"/>
            <a:ext cx="851760" cy="37863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4F0D4E-FC0B-7B42-B06A-7A814B739C73}"/>
              </a:ext>
            </a:extLst>
          </p:cNvPr>
          <p:cNvCxnSpPr>
            <a:cxnSpLocks/>
          </p:cNvCxnSpPr>
          <p:nvPr/>
        </p:nvCxnSpPr>
        <p:spPr>
          <a:xfrm flipV="1">
            <a:off x="4707173" y="3425078"/>
            <a:ext cx="0" cy="558527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/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blipFill>
                <a:blip r:embed="rId5"/>
                <a:stretch>
                  <a:fillRect l="-37931" t="-20930" r="-3448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2111BD-100D-0447-9463-8B18802360D6}"/>
                  </a:ext>
                </a:extLst>
              </p:cNvPr>
              <p:cNvSpPr txBox="1"/>
              <p:nvPr/>
            </p:nvSpPr>
            <p:spPr>
              <a:xfrm>
                <a:off x="5725790" y="2635217"/>
                <a:ext cx="2843471" cy="558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=0.82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2111BD-100D-0447-9463-8B188023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90" y="2635217"/>
                <a:ext cx="2843471" cy="558743"/>
              </a:xfrm>
              <a:prstGeom prst="rect">
                <a:avLst/>
              </a:prstGeom>
              <a:blipFill>
                <a:blip r:embed="rId6"/>
                <a:stretch>
                  <a:fillRect l="-2667" t="-17778" r="-311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2EBA74-97F3-9E43-8EA4-F435CEE9FCB0}"/>
                  </a:ext>
                </a:extLst>
              </p:cNvPr>
              <p:cNvSpPr txBox="1"/>
              <p:nvPr/>
            </p:nvSpPr>
            <p:spPr>
              <a:xfrm>
                <a:off x="5469454" y="4056961"/>
                <a:ext cx="2852960" cy="558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2EBA74-97F3-9E43-8EA4-F435CEE9F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54" y="4056961"/>
                <a:ext cx="2852960" cy="558743"/>
              </a:xfrm>
              <a:prstGeom prst="rect">
                <a:avLst/>
              </a:prstGeom>
              <a:blipFill>
                <a:blip r:embed="rId7"/>
                <a:stretch>
                  <a:fillRect l="-2655" t="-17778" r="-265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493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 Value Adjustment for Correlated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4CDE3-1004-D949-8076-FBA1191C0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411" y="870698"/>
                <a:ext cx="5424895" cy="3407103"/>
              </a:xfrm>
            </p:spPr>
            <p:txBody>
              <a:bodyPr/>
              <a:lstStyle/>
              <a:p>
                <a:r>
                  <a:rPr lang="en-US" sz="2000" dirty="0"/>
                  <a:t>Many common association tests are based on or related to test statistics that are asymptotically distributed as multivariate normal with known/estimated covariance matrix.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two-sided tests,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/>
                  <a:t> is the standard normal distribution function.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4CDE3-1004-D949-8076-FBA1191C0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411" y="870698"/>
                <a:ext cx="5424895" cy="3407103"/>
              </a:xfrm>
              <a:blipFill>
                <a:blip r:embed="rId2"/>
                <a:stretch>
                  <a:fillRect l="-935" t="-1115" r="-935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A19586C-5633-5A40-A7CB-E6E1F3195D61}"/>
              </a:ext>
            </a:extLst>
          </p:cNvPr>
          <p:cNvSpPr txBox="1"/>
          <p:nvPr/>
        </p:nvSpPr>
        <p:spPr>
          <a:xfrm>
            <a:off x="1218128" y="4718391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Conneely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Boehnke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AJHG 2007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3A13E-3402-1745-BE6D-B9B81A94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11" y="2423554"/>
            <a:ext cx="2467889" cy="53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3D18F-5B7A-4142-8431-B69AB47C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46" y="2990696"/>
            <a:ext cx="2442267" cy="531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30119C9-8D24-584D-9581-FEDF55E2F5E6}"/>
              </a:ext>
            </a:extLst>
          </p:cNvPr>
          <p:cNvGrpSpPr/>
          <p:nvPr/>
        </p:nvGrpSpPr>
        <p:grpSpPr>
          <a:xfrm>
            <a:off x="3965205" y="1541831"/>
            <a:ext cx="5258309" cy="3081699"/>
            <a:chOff x="3965205" y="1541831"/>
            <a:chExt cx="5258309" cy="30816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F39C45-54B4-514C-A397-8CC4F734F60B}"/>
                </a:ext>
              </a:extLst>
            </p:cNvPr>
            <p:cNvGrpSpPr/>
            <p:nvPr/>
          </p:nvGrpSpPr>
          <p:grpSpPr>
            <a:xfrm>
              <a:off x="5946589" y="1541831"/>
              <a:ext cx="3276925" cy="3081699"/>
              <a:chOff x="5946589" y="1541831"/>
              <a:chExt cx="3276925" cy="308169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99BC3DA-9976-9349-843F-213D9888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589" y="2337530"/>
                <a:ext cx="2794000" cy="2286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FF686-7367-AF4B-A3CF-6CCF76972A2C}"/>
                  </a:ext>
                </a:extLst>
              </p:cNvPr>
              <p:cNvSpPr txBox="1"/>
              <p:nvPr/>
            </p:nvSpPr>
            <p:spPr>
              <a:xfrm>
                <a:off x="6098301" y="1541831"/>
                <a:ext cx="31252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Shaded area represents the space (extended to infinity) over which the probability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P_Act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measured</a:t>
                </a:r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47DB58-9490-D543-90F1-40F79B1418B4}"/>
                </a:ext>
              </a:extLst>
            </p:cNvPr>
            <p:cNvSpPr/>
            <p:nvPr/>
          </p:nvSpPr>
          <p:spPr>
            <a:xfrm>
              <a:off x="3965205" y="2405185"/>
              <a:ext cx="606795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 Value Adjustment for Correlated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9586C-5633-5A40-A7CB-E6E1F3195D61}"/>
              </a:ext>
            </a:extLst>
          </p:cNvPr>
          <p:cNvSpPr txBox="1"/>
          <p:nvPr/>
        </p:nvSpPr>
        <p:spPr>
          <a:xfrm>
            <a:off x="1218128" y="4718391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Conneely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Boehnke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AJHG 2007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660712F-D0F5-BC4C-92CD-51E46D88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65" y="1847904"/>
            <a:ext cx="3922978" cy="2802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22B75B-0134-D043-93D5-53F77F78DD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411" y="870698"/>
                <a:ext cx="5424895" cy="340710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Many common association tests are based on or related to test statistics that are asymptotically distributed as multivariate normal with known/estimated covariance matrix.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two-sided tests,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/>
                  <a:t> is the standard normal distribution function.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22B75B-0134-D043-93D5-53F77F78D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1" y="870698"/>
                <a:ext cx="5424895" cy="3407103"/>
              </a:xfrm>
              <a:prstGeom prst="rect">
                <a:avLst/>
              </a:prstGeom>
              <a:blipFill>
                <a:blip r:embed="rId3"/>
                <a:stretch>
                  <a:fillRect l="-935" t="-1115" r="-935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44686F0-E229-E24F-A342-9E4E00FC7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11" y="2423554"/>
            <a:ext cx="2467889" cy="537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B94D3-82F3-BC4F-9690-B162DD5D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446" y="2990696"/>
            <a:ext cx="2442267" cy="5316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53CDFB-AF76-2B4C-B90C-6FA7ACAF17FC}"/>
              </a:ext>
            </a:extLst>
          </p:cNvPr>
          <p:cNvSpPr/>
          <p:nvPr/>
        </p:nvSpPr>
        <p:spPr>
          <a:xfrm>
            <a:off x="5680976" y="3309425"/>
            <a:ext cx="303398" cy="622495"/>
          </a:xfrm>
          <a:prstGeom prst="ellipse">
            <a:avLst/>
          </a:prstGeom>
          <a:noFill/>
          <a:ln w="19050">
            <a:solidFill>
              <a:srgbClr val="9E14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92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345022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Stabilize or penalize estimates and fit the full model (e.g. hierarchical modeling, ridge regression)</a:t>
            </a:r>
          </a:p>
        </p:txBody>
      </p:sp>
    </p:spTree>
    <p:extLst>
      <p:ext uri="{BB962C8B-B14F-4D97-AF65-F5344CB8AC3E}">
        <p14:creationId xmlns:p14="http://schemas.microsoft.com/office/powerpoint/2010/main" val="153238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0ED88CE-2B22-A740-849A-2E33BA69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75" y="1634986"/>
            <a:ext cx="3090823" cy="30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6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0A69D8-0506-2445-A2D5-23FAEFC0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82" y="2150529"/>
            <a:ext cx="3880214" cy="94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5001"/>
            <a:ext cx="8229600" cy="954107"/>
          </a:xfrm>
        </p:spPr>
        <p:txBody>
          <a:bodyPr/>
          <a:lstStyle/>
          <a:p>
            <a:r>
              <a:rPr lang="en-US" sz="2400" dirty="0"/>
              <a:t>Posterior estimates are a weighted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723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9B03A7-C89C-F84B-B1BD-0FA30A7D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82" y="2150529"/>
            <a:ext cx="3880214" cy="94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5001"/>
            <a:ext cx="8229600" cy="954107"/>
          </a:xfrm>
        </p:spPr>
        <p:txBody>
          <a:bodyPr/>
          <a:lstStyle/>
          <a:p>
            <a:r>
              <a:rPr lang="en-US" sz="2400" dirty="0"/>
              <a:t>Posterior estimates are a weighted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5C0E3B5-7E92-584F-9DC8-4B1BE17C4F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046" y="2853130"/>
                <a:ext cx="8229600" cy="94135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weight includes the uncertainty in the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2400" dirty="0"/>
                  <a:t>, and the prior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5C0E3B5-7E92-584F-9DC8-4B1BE17C4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46" y="2853130"/>
                <a:ext cx="8229600" cy="941355"/>
              </a:xfrm>
              <a:prstGeom prst="rect">
                <a:avLst/>
              </a:prstGeom>
              <a:blipFill>
                <a:blip r:embed="rId5"/>
                <a:stretch>
                  <a:fillRect l="-1079" t="-533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95A9D04-275F-B04C-A902-CFB7276F8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235" y="3794485"/>
            <a:ext cx="2386177" cy="5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7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16D5E3-E029-6242-9658-B05AFD96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46" y="397565"/>
            <a:ext cx="4313085" cy="431308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55CEDCF-EE16-7544-AC45-60AE6A59EE3B}"/>
              </a:ext>
            </a:extLst>
          </p:cNvPr>
          <p:cNvSpPr/>
          <p:nvPr/>
        </p:nvSpPr>
        <p:spPr>
          <a:xfrm>
            <a:off x="4603804" y="1598213"/>
            <a:ext cx="2297927" cy="857250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2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900050"/>
                <a:ext cx="7788303" cy="1331840"/>
              </a:xfrm>
            </p:spPr>
            <p:txBody>
              <a:bodyPr/>
              <a:lstStyle/>
              <a:p>
                <a:r>
                  <a:rPr lang="en-US" sz="2400" dirty="0"/>
                  <a:t>Ridge regression is similar in spirit (equivalent to hierarchical modeling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r>
                  <a:rPr lang="en-US" sz="2400" dirty="0"/>
                  <a:t>The objective function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900050"/>
                <a:ext cx="7788303" cy="1331840"/>
              </a:xfrm>
              <a:blipFill>
                <a:blip r:embed="rId3"/>
                <a:stretch>
                  <a:fillRect l="-1140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13954E-0767-5147-AC58-BCCA6770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7" y="2254250"/>
            <a:ext cx="3807133" cy="842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FCE6A-31E8-3F45-8A1C-D44FE2503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159" y="3096536"/>
            <a:ext cx="2189771" cy="105178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D149730-34CD-2D46-B6EB-965E0C0DFAB8}"/>
              </a:ext>
            </a:extLst>
          </p:cNvPr>
          <p:cNvSpPr/>
          <p:nvPr/>
        </p:nvSpPr>
        <p:spPr>
          <a:xfrm>
            <a:off x="5163047" y="3558501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CF0FE-06C1-C341-A74F-3E32EAA87108}"/>
                  </a:ext>
                </a:extLst>
              </p:cNvPr>
              <p:cNvSpPr txBox="1"/>
              <p:nvPr/>
            </p:nvSpPr>
            <p:spPr>
              <a:xfrm>
                <a:off x="6581614" y="3544048"/>
                <a:ext cx="6726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CF0FE-06C1-C341-A74F-3E32EAA8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614" y="3544048"/>
                <a:ext cx="672620" cy="307777"/>
              </a:xfrm>
              <a:prstGeom prst="rect">
                <a:avLst/>
              </a:prstGeom>
              <a:blipFill>
                <a:blip r:embed="rId6"/>
                <a:stretch>
                  <a:fillRect l="-9259" r="-740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60C2D6-F4A6-5244-B6F6-26E342443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759" y="2454663"/>
            <a:ext cx="2006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20159" y="3753325"/>
            <a:ext cx="1235824" cy="37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70414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interact with measures of inflammation to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55983" y="3753325"/>
            <a:ext cx="2419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E287-3141-684F-8FE6-406F73E2B9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31153" y="2997053"/>
            <a:ext cx="1224830" cy="756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1880548" y="257175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F0DA75-6CD5-AB42-9ACA-73A62442DFFC}"/>
              </a:ext>
            </a:extLst>
          </p:cNvPr>
          <p:cNvSpPr/>
          <p:nvPr/>
        </p:nvSpPr>
        <p:spPr>
          <a:xfrm>
            <a:off x="409848" y="3809295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FDB8BD-7E49-E841-A1D9-1A338479E905}"/>
              </a:ext>
            </a:extLst>
          </p:cNvPr>
          <p:cNvSpPr/>
          <p:nvPr/>
        </p:nvSpPr>
        <p:spPr>
          <a:xfrm>
            <a:off x="7390646" y="3519481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CA4CDD-1B1A-B947-9B20-6233454B36D6}"/>
              </a:ext>
            </a:extLst>
          </p:cNvPr>
          <p:cNvSpPr/>
          <p:nvPr/>
        </p:nvSpPr>
        <p:spPr>
          <a:xfrm>
            <a:off x="1127767" y="2251596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22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57250"/>
          </a:xfrm>
        </p:spPr>
        <p:txBody>
          <a:bodyPr/>
          <a:lstStyle/>
          <a:p>
            <a:r>
              <a:rPr lang="en-US" dirty="0"/>
              <a:t>Ridge Regression – Selection of </a:t>
            </a:r>
            <a:r>
              <a:rPr lang="en-US" dirty="0">
                <a:latin typeface="Symbol" pitchFamily="2" charset="2"/>
              </a:rPr>
              <a:t>l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55E3122-8D54-0E45-A0FF-23B24D1E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" y="949684"/>
            <a:ext cx="4541784" cy="324413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9B6517B-068F-8E42-81DD-2A189909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15" y="949684"/>
            <a:ext cx="4541785" cy="32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0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Stabilize or penalize estimates and fit the full model (e.g. hierarchical modeling, ridge regression)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approaches (e.g. Lasso, Bayesian stochastic selection)</a:t>
            </a:r>
          </a:p>
        </p:txBody>
      </p:sp>
    </p:spTree>
    <p:extLst>
      <p:ext uri="{BB962C8B-B14F-4D97-AF65-F5344CB8AC3E}">
        <p14:creationId xmlns:p14="http://schemas.microsoft.com/office/powerpoint/2010/main" val="21218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876631"/>
            <a:ext cx="7788303" cy="857250"/>
          </a:xfrm>
        </p:spPr>
        <p:txBody>
          <a:bodyPr/>
          <a:lstStyle/>
          <a:p>
            <a:r>
              <a:rPr lang="en-US" sz="2400" dirty="0"/>
              <a:t>Lasso regression places a Laplace prior (i.e. double exponential) on the effect estimates: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9A0C-D6B5-8B43-81BD-08EAE7DBDE5E}"/>
              </a:ext>
            </a:extLst>
          </p:cNvPr>
          <p:cNvSpPr/>
          <p:nvPr/>
        </p:nvSpPr>
        <p:spPr>
          <a:xfrm>
            <a:off x="881304" y="2497229"/>
            <a:ext cx="5612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corresponding objective function 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FBFE9-D808-BF46-8898-398A1922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52" y="1719180"/>
            <a:ext cx="1927095" cy="670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9D6DF-CFE3-FC4B-A259-E7057FCD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26" y="3045067"/>
            <a:ext cx="4635328" cy="1007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036F0-35B6-0544-9C0C-BFF07A7B7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036" y="1197693"/>
            <a:ext cx="2201456" cy="22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64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57250"/>
          </a:xfrm>
        </p:spPr>
        <p:txBody>
          <a:bodyPr/>
          <a:lstStyle/>
          <a:p>
            <a:r>
              <a:rPr lang="en-US" dirty="0"/>
              <a:t>Lasso Regression – Selection of </a:t>
            </a:r>
            <a:r>
              <a:rPr lang="en-US" dirty="0">
                <a:latin typeface="Symbol" pitchFamily="2" charset="2"/>
              </a:rPr>
              <a:t>l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303CC5-65BC-A744-A200-27DEF027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002"/>
            <a:ext cx="4230095" cy="302149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3C0A3AA-6EB8-384E-9AD8-A560860E5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87" y="1061002"/>
            <a:ext cx="4335149" cy="30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14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Elastic Net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876630"/>
            <a:ext cx="7788303" cy="1620599"/>
          </a:xfrm>
        </p:spPr>
        <p:txBody>
          <a:bodyPr/>
          <a:lstStyle/>
          <a:p>
            <a:r>
              <a:rPr lang="en-US" sz="2400" dirty="0"/>
              <a:t>Ridge regression tends to shrink the coefficients of correlated features toward each other.</a:t>
            </a:r>
          </a:p>
          <a:p>
            <a:r>
              <a:rPr lang="en-US" sz="2400" dirty="0"/>
              <a:t>Lasso will tend to pick one of the correlated features and ignore the others.</a:t>
            </a:r>
          </a:p>
          <a:p>
            <a:r>
              <a:rPr lang="en-US" sz="2400" dirty="0"/>
              <a:t>Elastic net attempts to leverage both of these feature by weighting the penalties in the objective functions.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BB8-CFC9-FE4F-98CE-A01AA81A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47" y="3436987"/>
            <a:ext cx="5574306" cy="8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397D288-1E06-954E-8D76-5C5B67D2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6" y="1182223"/>
            <a:ext cx="4380472" cy="312890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66A1844-6885-C843-B669-31F07633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35" y="1182222"/>
            <a:ext cx="4380472" cy="3128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36875"/>
          </a:xfrm>
        </p:spPr>
        <p:txBody>
          <a:bodyPr/>
          <a:lstStyle/>
          <a:p>
            <a:r>
              <a:rPr lang="en-US" sz="3600" dirty="0"/>
              <a:t>Elastic Net Regression</a:t>
            </a:r>
            <a:br>
              <a:rPr lang="en-US" sz="3600" dirty="0"/>
            </a:br>
            <a:r>
              <a:rPr lang="en-US" sz="3600" dirty="0"/>
              <a:t>Selection of </a:t>
            </a:r>
            <a:r>
              <a:rPr lang="en-US" sz="3600" dirty="0">
                <a:latin typeface="Symbol" pitchFamily="2" charset="2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750550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</p:spPr>
            <p:txBody>
              <a:bodyPr/>
              <a:lstStyle/>
              <a:p>
                <a:r>
                  <a:rPr lang="en-US" sz="2400" dirty="0"/>
                  <a:t>Introduce a latent variable that indicates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sz="2400" dirty="0"/>
                  <a:t> if a feature is in the model or not.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  <a:blipFill>
                <a:blip r:embed="rId2"/>
                <a:stretch>
                  <a:fillRect l="-1140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372B43C-635C-FF4A-B5C7-842FA3B8FE75}"/>
              </a:ext>
            </a:extLst>
          </p:cNvPr>
          <p:cNvSpPr/>
          <p:nvPr/>
        </p:nvSpPr>
        <p:spPr>
          <a:xfrm>
            <a:off x="4188349" y="1655362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8ACCD-0316-4246-8407-190D8A073FB0}"/>
                  </a:ext>
                </a:extLst>
              </p:cNvPr>
              <p:cNvSpPr txBox="1"/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8ACCD-0316-4246-8407-190D8A07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blipFill>
                <a:blip r:embed="rId3"/>
                <a:stretch>
                  <a:fillRect l="-1023" t="-141333" b="-19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63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</p:spPr>
            <p:txBody>
              <a:bodyPr/>
              <a:lstStyle/>
              <a:p>
                <a:r>
                  <a:rPr lang="en-US" sz="2400" dirty="0"/>
                  <a:t>Introduce a latent variable that indicates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sz="2400" dirty="0"/>
                  <a:t> if a feature is in the model or not.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  <a:blipFill>
                <a:blip r:embed="rId2"/>
                <a:stretch>
                  <a:fillRect l="-1140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372B43C-635C-FF4A-B5C7-842FA3B8FE75}"/>
              </a:ext>
            </a:extLst>
          </p:cNvPr>
          <p:cNvSpPr/>
          <p:nvPr/>
        </p:nvSpPr>
        <p:spPr>
          <a:xfrm>
            <a:off x="4188349" y="1655362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654FE9-2E02-7543-98E9-8A622E88C907}"/>
              </a:ext>
            </a:extLst>
          </p:cNvPr>
          <p:cNvSpPr txBox="1">
            <a:spLocks/>
          </p:cNvSpPr>
          <p:nvPr/>
        </p:nvSpPr>
        <p:spPr>
          <a:xfrm>
            <a:off x="560566" y="2615482"/>
            <a:ext cx="8336944" cy="9601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prior on the effect estimates can be viewed as mixture of point mass at zero and a normal distribution.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C36AD-9706-E544-962A-D9A0BB99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3757323"/>
            <a:ext cx="4352507" cy="70064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186C5CA-424C-4D4E-B5D8-5E03C9E80502}"/>
              </a:ext>
            </a:extLst>
          </p:cNvPr>
          <p:cNvSpPr/>
          <p:nvPr/>
        </p:nvSpPr>
        <p:spPr>
          <a:xfrm>
            <a:off x="5557429" y="3680221"/>
            <a:ext cx="1393497" cy="700647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15B90-39D9-2E4D-899F-2DFDEB3D1AA2}"/>
                  </a:ext>
                </a:extLst>
              </p:cNvPr>
              <p:cNvSpPr txBox="1"/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15B90-39D9-2E4D-899F-2DFDEB3D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blipFill>
                <a:blip r:embed="rId4"/>
                <a:stretch>
                  <a:fillRect l="-1023" t="-141333" b="-19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17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Similar in spirit to ‘P</a:t>
                </a:r>
                <a:r>
                  <a:rPr lang="en-US" sz="2400" baseline="-25000" dirty="0"/>
                  <a:t>act</a:t>
                </a:r>
                <a:r>
                  <a:rPr lang="en-US" sz="2400" dirty="0"/>
                  <a:t>’ we modify the prior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to include the correlation between features. This is often referred to as the ‘g-prior’.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  <a:blipFill>
                <a:blip r:embed="rId2"/>
                <a:stretch>
                  <a:fillRect l="-913" t="-4348" r="-1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BB1F82-9B4F-7F4C-B3B0-FDB16B06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54" y="1988713"/>
            <a:ext cx="3328330" cy="6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5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Similar in spirit to ‘P</a:t>
                </a:r>
                <a:r>
                  <a:rPr lang="en-US" sz="2400" baseline="-25000" dirty="0"/>
                  <a:t>act</a:t>
                </a:r>
                <a:r>
                  <a:rPr lang="en-US" sz="2400" dirty="0"/>
                  <a:t>’ we modify the prior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to include the correlation between features. This is often referred to as the ‘g-prior’.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  <a:blipFill>
                <a:blip r:embed="rId2"/>
                <a:stretch>
                  <a:fillRect l="-913" t="-4348" r="-1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BB1F82-9B4F-7F4C-B3B0-FDB16B06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54" y="1988713"/>
            <a:ext cx="3328330" cy="64664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FE27A0-2475-874C-9B7C-4D933BDD8DCF}"/>
              </a:ext>
            </a:extLst>
          </p:cNvPr>
          <p:cNvSpPr txBox="1">
            <a:spLocks/>
          </p:cNvSpPr>
          <p:nvPr/>
        </p:nvSpPr>
        <p:spPr>
          <a:xfrm>
            <a:off x="528761" y="2815594"/>
            <a:ext cx="8336944" cy="9446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 linear regression this prior is conjugate and the posterior simplifies to: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500D8F-AFB8-5F40-B894-CC6B405DA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821" y="3550589"/>
            <a:ext cx="2822824" cy="8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GWIS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20159" y="3753325"/>
            <a:ext cx="1235824" cy="37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70414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interact with single nucleotide polymorphisms (SNPs) to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55983" y="3753325"/>
            <a:ext cx="2419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E287-3141-684F-8FE6-406F73E2B9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31153" y="2997053"/>
            <a:ext cx="1224830" cy="756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1880548" y="257175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7272E-69A5-074B-9588-969E77960D9A}"/>
              </a:ext>
            </a:extLst>
          </p:cNvPr>
          <p:cNvSpPr/>
          <p:nvPr/>
        </p:nvSpPr>
        <p:spPr>
          <a:xfrm>
            <a:off x="309114" y="2227007"/>
            <a:ext cx="4587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GWAS or Genes in Inflammation Pathways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6AADA-D6BA-2343-84CE-DCBDC8D92E18}"/>
              </a:ext>
            </a:extLst>
          </p:cNvPr>
          <p:cNvSpPr/>
          <p:nvPr/>
        </p:nvSpPr>
        <p:spPr>
          <a:xfrm>
            <a:off x="446245" y="376011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DAB84-064D-C44F-8D7E-B98125E29EBC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58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CF83-31F4-C24F-A021-895AD9D0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2" y="2210750"/>
            <a:ext cx="2848307" cy="284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B7A57-3CAA-D847-AB9A-00F9FA47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76631"/>
            <a:ext cx="8270493" cy="14690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Comparison of Approaches</a:t>
            </a:r>
          </a:p>
        </p:txBody>
      </p:sp>
    </p:spTree>
    <p:extLst>
      <p:ext uri="{BB962C8B-B14F-4D97-AF65-F5344CB8AC3E}">
        <p14:creationId xmlns:p14="http://schemas.microsoft.com/office/powerpoint/2010/main" val="874906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CF83-31F4-C24F-A021-895AD9D0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2" y="2210750"/>
            <a:ext cx="2848307" cy="284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B7A57-3CAA-D847-AB9A-00F9FA47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76631"/>
            <a:ext cx="8270493" cy="14690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Comparison of Approaches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C58656-684B-8442-A170-4488F36646E0}"/>
              </a:ext>
            </a:extLst>
          </p:cNvPr>
          <p:cNvSpPr txBox="1">
            <a:spLocks/>
          </p:cNvSpPr>
          <p:nvPr/>
        </p:nvSpPr>
        <p:spPr>
          <a:xfrm>
            <a:off x="4570720" y="2571750"/>
            <a:ext cx="4371893" cy="18805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Pro-inflammatory cytokines (</a:t>
            </a:r>
            <a:r>
              <a:rPr lang="en-US" sz="1400" b="1" dirty="0"/>
              <a:t>IL-1 beta</a:t>
            </a:r>
            <a:r>
              <a:rPr lang="en-US" sz="1400" dirty="0"/>
              <a:t>, </a:t>
            </a:r>
            <a:r>
              <a:rPr lang="en-US" sz="1400" b="1" dirty="0"/>
              <a:t>IL-6</a:t>
            </a:r>
            <a:r>
              <a:rPr lang="en-US" sz="1400" dirty="0"/>
              <a:t>, and TNF alpha) are responsible for early responses and amplify inflammatory reactions.</a:t>
            </a:r>
          </a:p>
          <a:p>
            <a:r>
              <a:rPr lang="en-US" sz="1400" b="1" dirty="0"/>
              <a:t>Leptin</a:t>
            </a:r>
            <a:r>
              <a:rPr lang="en-US" sz="1400" dirty="0"/>
              <a:t> is at the interface between metabolism and inflammatory responses.</a:t>
            </a:r>
          </a:p>
          <a:p>
            <a:r>
              <a:rPr lang="en-US" sz="1400" b="1" dirty="0"/>
              <a:t>MCP1</a:t>
            </a:r>
            <a:r>
              <a:rPr lang="en-US" sz="1400" dirty="0"/>
              <a:t> recruits monocytes, memory T cells, and dendritic cells to the sites of inflammation produced by either tissue injury or infection.</a:t>
            </a:r>
          </a:p>
        </p:txBody>
      </p:sp>
    </p:spTree>
    <p:extLst>
      <p:ext uri="{BB962C8B-B14F-4D97-AF65-F5344CB8AC3E}">
        <p14:creationId xmlns:p14="http://schemas.microsoft.com/office/powerpoint/2010/main" val="497973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Single Layer </a:t>
            </a:r>
            <a:r>
              <a:rPr lang="en-US" dirty="0" err="1"/>
              <a:t>Omic</a:t>
            </a:r>
            <a:r>
              <a:rPr lang="en-US" dirty="0"/>
              <a:t> Association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5586812" y="201024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57189" y="2435547"/>
            <a:ext cx="202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95" y="1615501"/>
            <a:ext cx="1740754" cy="17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17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Two-Layer </a:t>
            </a:r>
            <a:r>
              <a:rPr lang="en-US" sz="4000" dirty="0" err="1"/>
              <a:t>Omic</a:t>
            </a:r>
            <a:r>
              <a:rPr lang="en-US" sz="4000" dirty="0"/>
              <a:t>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B9CD42-D150-5243-A621-50701034BC34}"/>
              </a:ext>
            </a:extLst>
          </p:cNvPr>
          <p:cNvCxnSpPr>
            <a:cxnSpLocks/>
          </p:cNvCxnSpPr>
          <p:nvPr/>
        </p:nvCxnSpPr>
        <p:spPr>
          <a:xfrm>
            <a:off x="3220278" y="2830804"/>
            <a:ext cx="276885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33" y="169717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60" y="169717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874370" y="135471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 (Organochlorines)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6662198" y="13575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2140568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Regression Across Many Correlated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6924"/>
            <a:ext cx="8229600" cy="2662062"/>
          </a:xfrm>
        </p:spPr>
        <p:txBody>
          <a:bodyPr/>
          <a:lstStyle/>
          <a:p>
            <a:r>
              <a:rPr lang="en-US" dirty="0"/>
              <a:t>Univariate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E87E-C996-0A4D-8F59-A369FAF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" y="2207725"/>
            <a:ext cx="4626135" cy="966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FEBC0-EE99-DB42-AF2F-E7B15C09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00" y="3268599"/>
            <a:ext cx="1829348" cy="4989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14742A-334F-29E1-46BD-997A4991816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820525" y="2571750"/>
            <a:ext cx="10675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D9DD0B-D99E-7D46-5E07-20B86DFE2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116" y="1943808"/>
            <a:ext cx="1255884" cy="1255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358D9E-D50D-677E-7DD5-88088722A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004" y="1918779"/>
            <a:ext cx="1284730" cy="1284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AF8C7C-CEF4-3FC9-409B-30CDEE28A2FC}"/>
              </a:ext>
            </a:extLst>
          </p:cNvPr>
          <p:cNvSpPr txBox="1"/>
          <p:nvPr/>
        </p:nvSpPr>
        <p:spPr>
          <a:xfrm>
            <a:off x="5683573" y="157818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DAA7E-CC99-216E-0E51-5A7DF3733D84}"/>
              </a:ext>
            </a:extLst>
          </p:cNvPr>
          <p:cNvSpPr txBox="1"/>
          <p:nvPr/>
        </p:nvSpPr>
        <p:spPr>
          <a:xfrm>
            <a:off x="7804418" y="16069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3802253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 flipV="1">
            <a:off x="1437840" y="347353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33" y="2878052"/>
            <a:ext cx="1237473" cy="123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18893-116D-844E-AB04-66874BD8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9" y="2905704"/>
            <a:ext cx="1237473" cy="1237473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AEE91E1-752A-D944-80E2-87970B9F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684" y="830479"/>
            <a:ext cx="5308757" cy="37919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Pathway-type analyses.</a:t>
            </a:r>
          </a:p>
        </p:txBody>
      </p:sp>
    </p:spTree>
    <p:extLst>
      <p:ext uri="{BB962C8B-B14F-4D97-AF65-F5344CB8AC3E}">
        <p14:creationId xmlns:p14="http://schemas.microsoft.com/office/powerpoint/2010/main" val="342395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AEE91E1-752A-D944-80E2-87970B9F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84" y="830479"/>
            <a:ext cx="5308757" cy="37919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Pathway-type analyses.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AE64C6-AC31-404F-9A6F-C0EF3A674B92}"/>
              </a:ext>
            </a:extLst>
          </p:cNvPr>
          <p:cNvSpPr txBox="1">
            <a:spLocks/>
          </p:cNvSpPr>
          <p:nvPr/>
        </p:nvSpPr>
        <p:spPr>
          <a:xfrm>
            <a:off x="78480" y="2571750"/>
            <a:ext cx="3780920" cy="16481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Pro-inflammatory cytokines (IL-1 beta, IL-6, and TNF alpha) are responsible for early responses and amplify inflammatory reactions.</a:t>
            </a:r>
          </a:p>
          <a:p>
            <a:r>
              <a:rPr lang="en-US" sz="1400" dirty="0"/>
              <a:t>Anti-inflammatory cytokines (IL-4, IL-10, and IL-13), limit the inflammatory reactions.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17614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 flipV="1">
            <a:off x="1437840" y="347353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33" y="2878052"/>
            <a:ext cx="1237473" cy="123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18893-116D-844E-AB04-66874BD8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9" y="2905704"/>
            <a:ext cx="1237473" cy="123747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Data driven </a:t>
            </a:r>
            <a:r>
              <a:rPr lang="en-US" sz="2400" b="1" dirty="0"/>
              <a:t>after</a:t>
            </a:r>
            <a:r>
              <a:rPr lang="en-US" sz="2400" dirty="0"/>
              <a:t> analysis: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AE987FC-87C4-BD4D-8667-987AE9725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97" y="696833"/>
            <a:ext cx="5514623" cy="3939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</p:spTree>
    <p:extLst>
      <p:ext uri="{BB962C8B-B14F-4D97-AF65-F5344CB8AC3E}">
        <p14:creationId xmlns:p14="http://schemas.microsoft.com/office/powerpoint/2010/main" val="1168922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7303CF9F-5E77-D94B-99B3-594F2EA6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9358"/>
            <a:ext cx="4982976" cy="3559268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1141980-E93C-9646-9FAC-ED0FAA33B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7" y="653278"/>
            <a:ext cx="5053391" cy="3609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</p:spTree>
    <p:extLst>
      <p:ext uri="{BB962C8B-B14F-4D97-AF65-F5344CB8AC3E}">
        <p14:creationId xmlns:p14="http://schemas.microsoft.com/office/powerpoint/2010/main" val="4080656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Multi-omics with an Outcome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4C2BC0B-C186-0965-A7CA-4AF376D8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01" y="626801"/>
            <a:ext cx="4993003" cy="388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" y="205979"/>
            <a:ext cx="9065342" cy="857250"/>
          </a:xfrm>
        </p:spPr>
        <p:txBody>
          <a:bodyPr/>
          <a:lstStyle/>
          <a:p>
            <a:r>
              <a:rPr lang="en-US" sz="3200" dirty="0"/>
              <a:t>Instrumental Variable Analysis (MR and TWAS)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3280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 genetically imputed levels of inflammatory markers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35697" y="2797307"/>
            <a:ext cx="1139532" cy="956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385092" y="194670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800276"/>
            <a:ext cx="1650148" cy="953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7458E-5A78-A148-A944-A5760929A877}"/>
              </a:ext>
            </a:extLst>
          </p:cNvPr>
          <p:cNvSpPr/>
          <p:nvPr/>
        </p:nvSpPr>
        <p:spPr>
          <a:xfrm>
            <a:off x="5229107" y="1926120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E74F0-E68E-4940-B8AD-7CA7FA64876C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CF099-D3BF-C44A-B9EF-6711819B1D0F}"/>
              </a:ext>
            </a:extLst>
          </p:cNvPr>
          <p:cNvSpPr/>
          <p:nvPr/>
        </p:nvSpPr>
        <p:spPr>
          <a:xfrm>
            <a:off x="392108" y="2699138"/>
            <a:ext cx="2853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SNPs within Genes in Inflammation 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09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Association</a:t>
            </a:r>
            <a:r>
              <a:rPr lang="en-US" sz="2800" dirty="0"/>
              <a:t>-Integration: Perform pairwise association analyses, then integrate with interpretation.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F2AFFC9-3454-394E-9D52-9A2DA70E3D2D}"/>
              </a:ext>
            </a:extLst>
          </p:cNvPr>
          <p:cNvSpPr/>
          <p:nvPr/>
        </p:nvSpPr>
        <p:spPr>
          <a:xfrm rot="16200000">
            <a:off x="4010685" y="3163426"/>
            <a:ext cx="770113" cy="63182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BE9E7-0B90-9445-8BD1-49545BF43AFF}"/>
              </a:ext>
            </a:extLst>
          </p:cNvPr>
          <p:cNvSpPr txBox="1"/>
          <p:nvPr/>
        </p:nvSpPr>
        <p:spPr>
          <a:xfrm>
            <a:off x="2360039" y="389984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Integration and then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F387B-296C-354C-8B3D-4EBA854CCE73}"/>
              </a:ext>
            </a:extLst>
          </p:cNvPr>
          <p:cNvSpPr/>
          <p:nvPr/>
        </p:nvSpPr>
        <p:spPr>
          <a:xfrm>
            <a:off x="5698463" y="417250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(Biology or Data Driven)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48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A47896-0235-564E-921D-300DFABF4CA3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3582146" y="3057307"/>
            <a:ext cx="167136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B4CAE6-B943-DF45-A1C6-BBD0879032B5}"/>
              </a:ext>
            </a:extLst>
          </p:cNvPr>
          <p:cNvSpPr txBox="1"/>
          <p:nvPr/>
        </p:nvSpPr>
        <p:spPr>
          <a:xfrm>
            <a:off x="4193955" y="25717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46C27-54C6-D94C-9864-9F514BDCFCB6}"/>
              </a:ext>
            </a:extLst>
          </p:cNvPr>
          <p:cNvSpPr txBox="1"/>
          <p:nvPr/>
        </p:nvSpPr>
        <p:spPr>
          <a:xfrm>
            <a:off x="3391812" y="349137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Integration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Late</a:t>
            </a:r>
            <a:r>
              <a:rPr lang="en-US" sz="2800" dirty="0"/>
              <a:t>-Integration: Perform clustering/dimension reduction within each </a:t>
            </a:r>
            <a:r>
              <a:rPr lang="en-US" sz="2800" dirty="0" err="1"/>
              <a:t>omic</a:t>
            </a:r>
            <a:r>
              <a:rPr lang="en-US" sz="2800" dirty="0"/>
              <a:t> layer, then integrate with association analysis and interpretation.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469B94-6F57-9D43-B5C4-823500CE1C75}"/>
              </a:ext>
            </a:extLst>
          </p:cNvPr>
          <p:cNvSpPr/>
          <p:nvPr/>
        </p:nvSpPr>
        <p:spPr>
          <a:xfrm>
            <a:off x="4494330" y="3789089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69DC-AD69-7045-83E8-3CECFE2A7670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3050439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60" y="2244215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9" y="2242630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236237" y="3929509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E619333-965F-B741-AB66-35B2776F5CFE}"/>
              </a:ext>
            </a:extLst>
          </p:cNvPr>
          <p:cNvSpPr/>
          <p:nvPr/>
        </p:nvSpPr>
        <p:spPr>
          <a:xfrm rot="16200000">
            <a:off x="2269139" y="2415842"/>
            <a:ext cx="550884" cy="2297289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DFE779C-3AE1-7047-974C-A4F46104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925545"/>
            <a:ext cx="8552386" cy="3107635"/>
          </a:xfrm>
        </p:spPr>
        <p:txBody>
          <a:bodyPr/>
          <a:lstStyle/>
          <a:p>
            <a:r>
              <a:rPr lang="en-US" sz="2800" b="1" dirty="0"/>
              <a:t>Early</a:t>
            </a:r>
            <a:r>
              <a:rPr lang="en-US" sz="2800" dirty="0"/>
              <a:t>-Integration: Concatenate multiple </a:t>
            </a:r>
            <a:r>
              <a:rPr lang="en-US" sz="2800" dirty="0" err="1"/>
              <a:t>omic</a:t>
            </a:r>
            <a:r>
              <a:rPr lang="en-US" sz="2800" dirty="0"/>
              <a:t> layers and perform clustering/dimension reduction. Interpret results.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DD841-3A42-FF4D-A2E2-883229620DEC}"/>
              </a:ext>
            </a:extLst>
          </p:cNvPr>
          <p:cNvSpPr txBox="1"/>
          <p:nvPr/>
        </p:nvSpPr>
        <p:spPr>
          <a:xfrm>
            <a:off x="3719847" y="26971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-Integration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A88060-BD29-414C-A910-0EAA71046493}"/>
              </a:ext>
            </a:extLst>
          </p:cNvPr>
          <p:cNvSpPr txBox="1"/>
          <p:nvPr/>
        </p:nvSpPr>
        <p:spPr>
          <a:xfrm>
            <a:off x="3051730" y="393959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Interpretation of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668CB-E3F6-D54E-B2E8-D8E6414E5AA1}"/>
              </a:ext>
            </a:extLst>
          </p:cNvPr>
          <p:cNvSpPr/>
          <p:nvPr/>
        </p:nvSpPr>
        <p:spPr>
          <a:xfrm>
            <a:off x="3273585" y="418111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31C9E-EB6E-FA46-AC2A-878E4FC02A4D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1168860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</p:spTree>
    <p:extLst>
      <p:ext uri="{BB962C8B-B14F-4D97-AF65-F5344CB8AC3E}">
        <p14:creationId xmlns:p14="http://schemas.microsoft.com/office/powerpoint/2010/main" val="1280753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60" y="2244215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9" y="2242630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236237" y="3929509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E619333-965F-B741-AB66-35B2776F5CFE}"/>
              </a:ext>
            </a:extLst>
          </p:cNvPr>
          <p:cNvSpPr/>
          <p:nvPr/>
        </p:nvSpPr>
        <p:spPr>
          <a:xfrm rot="16200000">
            <a:off x="2269139" y="2415842"/>
            <a:ext cx="550884" cy="2297289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DFE779C-3AE1-7047-974C-A4F46104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925545"/>
            <a:ext cx="8552386" cy="3107635"/>
          </a:xfrm>
        </p:spPr>
        <p:txBody>
          <a:bodyPr/>
          <a:lstStyle/>
          <a:p>
            <a:r>
              <a:rPr lang="en-US" sz="2800" b="1" dirty="0"/>
              <a:t>Early</a:t>
            </a:r>
            <a:r>
              <a:rPr lang="en-US" sz="2800" dirty="0"/>
              <a:t>-Integration: Concatenate multiple </a:t>
            </a:r>
            <a:r>
              <a:rPr lang="en-US" sz="2800" dirty="0" err="1"/>
              <a:t>omic</a:t>
            </a:r>
            <a:r>
              <a:rPr lang="en-US" sz="2800" dirty="0"/>
              <a:t> layers and perform clustering/dimension reduction. Then perform </a:t>
            </a:r>
            <a:r>
              <a:rPr lang="en-US" sz="2800" b="1" dirty="0"/>
              <a:t>association</a:t>
            </a:r>
            <a:r>
              <a:rPr lang="en-US" sz="2800" dirty="0"/>
              <a:t> to the outcome.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DD841-3A42-FF4D-A2E2-883229620DEC}"/>
              </a:ext>
            </a:extLst>
          </p:cNvPr>
          <p:cNvSpPr txBox="1"/>
          <p:nvPr/>
        </p:nvSpPr>
        <p:spPr>
          <a:xfrm>
            <a:off x="3719847" y="26971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-Integration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3552ED-ED24-8B44-B7D1-193A8D7DE53F}"/>
              </a:ext>
            </a:extLst>
          </p:cNvPr>
          <p:cNvCxnSpPr>
            <a:cxnSpLocks/>
            <a:stCxn id="3" idx="6"/>
            <a:endCxn id="13" idx="1"/>
          </p:cNvCxnSpPr>
          <p:nvPr/>
        </p:nvCxnSpPr>
        <p:spPr>
          <a:xfrm flipV="1">
            <a:off x="2852925" y="4210163"/>
            <a:ext cx="2708242" cy="17058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394750-8C4D-2145-892E-25072E217C5D}"/>
              </a:ext>
            </a:extLst>
          </p:cNvPr>
          <p:cNvSpPr txBox="1"/>
          <p:nvPr/>
        </p:nvSpPr>
        <p:spPr>
          <a:xfrm>
            <a:off x="3819882" y="354079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4D8AD3-1BD1-0C4B-A7D9-4B0674CA69FC}"/>
              </a:ext>
            </a:extLst>
          </p:cNvPr>
          <p:cNvSpPr/>
          <p:nvPr/>
        </p:nvSpPr>
        <p:spPr>
          <a:xfrm>
            <a:off x="5561167" y="3831895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426F563-8791-804E-9672-907892CD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9D0B60-EEB9-7E4B-B95C-3D98094AB8B6}"/>
              </a:ext>
            </a:extLst>
          </p:cNvPr>
          <p:cNvSpPr/>
          <p:nvPr/>
        </p:nvSpPr>
        <p:spPr>
          <a:xfrm>
            <a:off x="1521955" y="3635828"/>
            <a:ext cx="5635402" cy="1039585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0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A47896-0235-564E-921D-300DFABF4CA3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3582146" y="3057307"/>
            <a:ext cx="167136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B4CAE6-B943-DF45-A1C6-BBD0879032B5}"/>
              </a:ext>
            </a:extLst>
          </p:cNvPr>
          <p:cNvSpPr txBox="1"/>
          <p:nvPr/>
        </p:nvSpPr>
        <p:spPr>
          <a:xfrm>
            <a:off x="4193955" y="25717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Late</a:t>
            </a:r>
            <a:r>
              <a:rPr lang="en-US" sz="2800" dirty="0"/>
              <a:t>-Integration: Perform clustering/dimension reduction within each </a:t>
            </a:r>
            <a:r>
              <a:rPr lang="en-US" sz="2800" dirty="0" err="1"/>
              <a:t>omic</a:t>
            </a:r>
            <a:r>
              <a:rPr lang="en-US" sz="2800" dirty="0"/>
              <a:t> layer, then integrate with association analysis and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3322092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400" b="1" dirty="0"/>
              <a:t>Late</a:t>
            </a:r>
            <a:r>
              <a:rPr lang="en-US" sz="2400" dirty="0"/>
              <a:t>-Integration: Perform clustering/dimension reduction within each </a:t>
            </a:r>
            <a:r>
              <a:rPr lang="en-US" sz="2400" dirty="0" err="1"/>
              <a:t>omic</a:t>
            </a:r>
            <a:r>
              <a:rPr lang="en-US" sz="2400" dirty="0"/>
              <a:t> layer, then integrate with </a:t>
            </a:r>
            <a:r>
              <a:rPr lang="en-US" sz="2400" b="1" dirty="0"/>
              <a:t>association analysis </a:t>
            </a:r>
            <a:r>
              <a:rPr lang="en-US" sz="2400" b="1" u="sng" dirty="0"/>
              <a:t>to the outcome </a:t>
            </a:r>
            <a:r>
              <a:rPr lang="en-US" sz="2400" b="1" dirty="0"/>
              <a:t>and interpret</a:t>
            </a:r>
            <a:r>
              <a:rPr lang="en-US" sz="2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8BDA3-7555-1B4C-B212-817FFC1292FB}"/>
              </a:ext>
            </a:extLst>
          </p:cNvPr>
          <p:cNvSpPr/>
          <p:nvPr/>
        </p:nvSpPr>
        <p:spPr>
          <a:xfrm>
            <a:off x="4019914" y="3787729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FA86D3-C0CF-F34E-86C3-F906F6FE176A}"/>
              </a:ext>
            </a:extLst>
          </p:cNvPr>
          <p:cNvCxnSpPr>
            <a:cxnSpLocks/>
            <a:stCxn id="3" idx="5"/>
            <a:endCxn id="15" idx="0"/>
          </p:cNvCxnSpPr>
          <p:nvPr/>
        </p:nvCxnSpPr>
        <p:spPr>
          <a:xfrm>
            <a:off x="3491834" y="3267820"/>
            <a:ext cx="875160" cy="519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E0C7DE-2115-4348-8F1E-652624954896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 flipH="1">
            <a:off x="4366994" y="3267820"/>
            <a:ext cx="976830" cy="519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99099079-9625-5E42-B989-44311F11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5B888F-9059-864B-B6CB-6F45F8A97A8B}"/>
              </a:ext>
            </a:extLst>
          </p:cNvPr>
          <p:cNvSpPr/>
          <p:nvPr/>
        </p:nvSpPr>
        <p:spPr>
          <a:xfrm>
            <a:off x="2594811" y="2391423"/>
            <a:ext cx="3627929" cy="22404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6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Association</a:t>
            </a:r>
            <a:r>
              <a:rPr lang="en-US" sz="2800" dirty="0"/>
              <a:t>-Integration: Perform pairwise association analyses, then integrate with interpretation.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F2AFFC9-3454-394E-9D52-9A2DA70E3D2D}"/>
              </a:ext>
            </a:extLst>
          </p:cNvPr>
          <p:cNvSpPr/>
          <p:nvPr/>
        </p:nvSpPr>
        <p:spPr>
          <a:xfrm rot="16200000">
            <a:off x="4010685" y="3163426"/>
            <a:ext cx="770113" cy="63182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BE9E7-0B90-9445-8BD1-49545BF43AFF}"/>
              </a:ext>
            </a:extLst>
          </p:cNvPr>
          <p:cNvSpPr txBox="1"/>
          <p:nvPr/>
        </p:nvSpPr>
        <p:spPr>
          <a:xfrm>
            <a:off x="2360039" y="389984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Integration and then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F387B-296C-354C-8B3D-4EBA854CCE73}"/>
              </a:ext>
            </a:extLst>
          </p:cNvPr>
          <p:cNvSpPr/>
          <p:nvPr/>
        </p:nvSpPr>
        <p:spPr>
          <a:xfrm>
            <a:off x="5698463" y="417250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(Biology or Data Driven)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71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Where and when to perform association?</a:t>
            </a:r>
            <a:endParaRPr lang="en-US" sz="2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8789F11-8443-FC4A-AD06-7D646A84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9267A-E8F9-B34D-B11D-CE522C8081CE}"/>
              </a:ext>
            </a:extLst>
          </p:cNvPr>
          <p:cNvSpPr/>
          <p:nvPr/>
        </p:nvSpPr>
        <p:spPr>
          <a:xfrm>
            <a:off x="4019914" y="3787729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FF55A7-C505-F14B-978B-2C5B677C27D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456214" y="3560624"/>
            <a:ext cx="910780" cy="22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D37A5D-B6B1-3344-B0BF-463FECCC1DF7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366994" y="3521529"/>
            <a:ext cx="1018131" cy="26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F0769B6-3E80-A44B-832C-B4FA7C40CB3C}"/>
              </a:ext>
            </a:extLst>
          </p:cNvPr>
          <p:cNvSpPr/>
          <p:nvPr/>
        </p:nvSpPr>
        <p:spPr>
          <a:xfrm>
            <a:off x="2594811" y="2391423"/>
            <a:ext cx="3627929" cy="22404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312316" y="13355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E8D04A-8CE1-2E48-B3B7-E4A44AF32AF9}"/>
              </a:ext>
            </a:extLst>
          </p:cNvPr>
          <p:cNvSpPr/>
          <p:nvPr/>
        </p:nvSpPr>
        <p:spPr>
          <a:xfrm>
            <a:off x="1666553" y="34727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7F24F-59F9-F947-A3AE-3831EF40FE49}"/>
              </a:ext>
            </a:extLst>
          </p:cNvPr>
          <p:cNvSpPr/>
          <p:nvPr/>
        </p:nvSpPr>
        <p:spPr>
          <a:xfrm>
            <a:off x="1824119" y="33203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E9F68-BC2D-CF4D-B8E0-F7D639326429}"/>
              </a:ext>
            </a:extLst>
          </p:cNvPr>
          <p:cNvSpPr/>
          <p:nvPr/>
        </p:nvSpPr>
        <p:spPr>
          <a:xfrm>
            <a:off x="1981685" y="31679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6724C-5D91-CB4A-86E1-50DBC01B8959}"/>
              </a:ext>
            </a:extLst>
          </p:cNvPr>
          <p:cNvSpPr/>
          <p:nvPr/>
        </p:nvSpPr>
        <p:spPr>
          <a:xfrm>
            <a:off x="2154753" y="30155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CAE9-3860-E04F-BAC8-FDDC80618602}"/>
              </a:ext>
            </a:extLst>
          </p:cNvPr>
          <p:cNvSpPr/>
          <p:nvPr/>
        </p:nvSpPr>
        <p:spPr>
          <a:xfrm>
            <a:off x="2312316" y="28631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8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20159" y="3753325"/>
            <a:ext cx="1235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impact levels of inflammatory markers that then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4795172" y="3753324"/>
            <a:ext cx="15800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E1B638-24E9-B04C-888D-A7AE41325335}"/>
              </a:ext>
            </a:extLst>
          </p:cNvPr>
          <p:cNvSpPr/>
          <p:nvPr/>
        </p:nvSpPr>
        <p:spPr>
          <a:xfrm>
            <a:off x="3944567" y="33280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278C8-4526-A44B-BF2C-1CEDC1E4DEAE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CCBA06-3F5D-F54F-99C3-D6D47C9C370B}"/>
              </a:ext>
            </a:extLst>
          </p:cNvPr>
          <p:cNvSpPr/>
          <p:nvPr/>
        </p:nvSpPr>
        <p:spPr>
          <a:xfrm>
            <a:off x="3094220" y="2902719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C132D-9A13-AB4D-B43E-D24C50B961AA}"/>
              </a:ext>
            </a:extLst>
          </p:cNvPr>
          <p:cNvSpPr/>
          <p:nvPr/>
        </p:nvSpPr>
        <p:spPr>
          <a:xfrm>
            <a:off x="354524" y="356865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17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886F2C-3708-114B-8F32-2472549B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72" y="833554"/>
            <a:ext cx="1861096" cy="1861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E8D04A-8CE1-2E48-B3B7-E4A44AF32AF9}"/>
              </a:ext>
            </a:extLst>
          </p:cNvPr>
          <p:cNvSpPr/>
          <p:nvPr/>
        </p:nvSpPr>
        <p:spPr>
          <a:xfrm>
            <a:off x="1666553" y="34727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7F24F-59F9-F947-A3AE-3831EF40FE49}"/>
              </a:ext>
            </a:extLst>
          </p:cNvPr>
          <p:cNvSpPr/>
          <p:nvPr/>
        </p:nvSpPr>
        <p:spPr>
          <a:xfrm>
            <a:off x="1824119" y="33203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E9F68-BC2D-CF4D-B8E0-F7D639326429}"/>
              </a:ext>
            </a:extLst>
          </p:cNvPr>
          <p:cNvSpPr/>
          <p:nvPr/>
        </p:nvSpPr>
        <p:spPr>
          <a:xfrm>
            <a:off x="1981685" y="31679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6724C-5D91-CB4A-86E1-50DBC01B8959}"/>
              </a:ext>
            </a:extLst>
          </p:cNvPr>
          <p:cNvSpPr/>
          <p:nvPr/>
        </p:nvSpPr>
        <p:spPr>
          <a:xfrm>
            <a:off x="2154753" y="30155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AFEF71-909D-7146-9193-4D9DA88492C4}"/>
              </a:ext>
            </a:extLst>
          </p:cNvPr>
          <p:cNvSpPr/>
          <p:nvPr/>
        </p:nvSpPr>
        <p:spPr>
          <a:xfrm>
            <a:off x="1814782" y="89471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32DFCA-E83F-D542-897F-56501C15565A}"/>
              </a:ext>
            </a:extLst>
          </p:cNvPr>
          <p:cNvSpPr/>
          <p:nvPr/>
        </p:nvSpPr>
        <p:spPr>
          <a:xfrm>
            <a:off x="1994570" y="104127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AE14E-F143-5940-B7A1-D325E188DBDD}"/>
              </a:ext>
            </a:extLst>
          </p:cNvPr>
          <p:cNvSpPr/>
          <p:nvPr/>
        </p:nvSpPr>
        <p:spPr>
          <a:xfrm>
            <a:off x="2154753" y="11831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CAE9-3860-E04F-BAC8-FDDC80618602}"/>
              </a:ext>
            </a:extLst>
          </p:cNvPr>
          <p:cNvSpPr/>
          <p:nvPr/>
        </p:nvSpPr>
        <p:spPr>
          <a:xfrm>
            <a:off x="2312316" y="28631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312316" y="13355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935290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886F2C-3708-114B-8F32-2472549B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72" y="833554"/>
            <a:ext cx="1861096" cy="1861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B6F1C3E-CD0B-FB43-AD7A-1D5BB9AE3237}"/>
              </a:ext>
            </a:extLst>
          </p:cNvPr>
          <p:cNvSpPr/>
          <p:nvPr/>
        </p:nvSpPr>
        <p:spPr>
          <a:xfrm>
            <a:off x="1872343" y="2916734"/>
            <a:ext cx="1143746" cy="12663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76F9B-18D9-D942-85F1-9387D4DC62A4}"/>
              </a:ext>
            </a:extLst>
          </p:cNvPr>
          <p:cNvSpPr/>
          <p:nvPr/>
        </p:nvSpPr>
        <p:spPr>
          <a:xfrm>
            <a:off x="1884764" y="1011734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73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A4DD17-03BD-2F4D-B4BB-C6BA156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D2E5-EAE3-5048-ADC6-98247E5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0" y="-3292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Using SNPs as Instrumental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D134-240D-ED45-A77E-D6DBA3D3B677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C3A953-52E1-724E-946D-46F8CB2CAC0B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563E-25D3-E741-A100-24D443697074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2AFCB-D547-304D-B067-98E87EBD8CFC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EBBFA-1BC7-FB49-B65B-03AF55C51D1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330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A4DD17-03BD-2F4D-B4BB-C6BA156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D2E5-EAE3-5048-ADC6-98247E5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0" y="-3292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Using SNPs as Instrumental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D134-240D-ED45-A77E-D6DBA3D3B677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C3A953-52E1-724E-946D-46F8CB2CAC0B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563E-25D3-E741-A100-24D443697074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2AFCB-D547-304D-B067-98E87EBD8CFC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EBBFA-1BC7-FB49-B65B-03AF55C51D1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E2718D-B59D-B84F-B819-705599144CEC}"/>
              </a:ext>
            </a:extLst>
          </p:cNvPr>
          <p:cNvSpPr/>
          <p:nvPr/>
        </p:nvSpPr>
        <p:spPr>
          <a:xfrm>
            <a:off x="3917352" y="1196791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70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067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Latent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4A55322-7EC0-9245-8A11-8C190A17466D}"/>
              </a:ext>
            </a:extLst>
          </p:cNvPr>
          <p:cNvSpPr/>
          <p:nvPr/>
        </p:nvSpPr>
        <p:spPr>
          <a:xfrm>
            <a:off x="3917352" y="1196791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701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Mediation With Multiple Exposures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9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767" y="1190906"/>
            <a:ext cx="3470320" cy="3348201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Multi-omics Integrated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865EB4-09BA-F8EB-370E-5F72BB5D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1" y="0"/>
            <a:ext cx="6776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76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7E5B4-F63C-36B4-EBBB-4E9FD4C2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176808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928F5-95A6-12E8-AE26-CDE7E9EF2930}"/>
              </a:ext>
            </a:extLst>
          </p:cNvPr>
          <p:cNvGrpSpPr/>
          <p:nvPr/>
        </p:nvGrpSpPr>
        <p:grpSpPr>
          <a:xfrm>
            <a:off x="44583" y="199053"/>
            <a:ext cx="7443141" cy="4380082"/>
            <a:chOff x="44583" y="199053"/>
            <a:chExt cx="7443141" cy="43800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01536F-26BB-4AE2-303A-DB7401E4A287}"/>
                </a:ext>
              </a:extLst>
            </p:cNvPr>
            <p:cNvSpPr/>
            <p:nvPr/>
          </p:nvSpPr>
          <p:spPr>
            <a:xfrm>
              <a:off x="2688102" y="2638505"/>
              <a:ext cx="850605" cy="8506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2D08B52-2A7F-9171-634E-3BEE58A4BBB7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658479" y="3063808"/>
              <a:ext cx="20296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A6260E-FCA4-EBD9-9AEC-1720CF5A6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83" y="2268643"/>
              <a:ext cx="1740754" cy="1740754"/>
            </a:xfrm>
            <a:prstGeom prst="rect">
              <a:avLst/>
            </a:prstGeom>
          </p:spPr>
        </p:pic>
        <p:pic>
          <p:nvPicPr>
            <p:cNvPr id="25" name="Picture 24" descr="Diagram, schematic&#10;&#10;Description automatically generated">
              <a:extLst>
                <a:ext uri="{FF2B5EF4-FFF2-40B4-BE49-F238E27FC236}">
                  <a16:creationId xmlns:a16="http://schemas.microsoft.com/office/drawing/2014/main" id="{DFD91666-B38E-5365-BE5B-FB767DBD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6321" y="199053"/>
              <a:ext cx="3061403" cy="438008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03192C-497E-E4A7-A49C-65B93559E482}"/>
                </a:ext>
              </a:extLst>
            </p:cNvPr>
            <p:cNvSpPr txBox="1"/>
            <p:nvPr/>
          </p:nvSpPr>
          <p:spPr>
            <a:xfrm>
              <a:off x="111789" y="1933554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Exposome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21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10205336-1473-7D1A-A5B4-A31EEC65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7E5B4-F63C-36B4-EBBB-4E9FD4C2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84376" cy="17680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4AC89B-F429-ABC6-6EFE-F09437AC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FC24A18-40BB-92BE-5998-B42777ACF48D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B820E0-8AF6-6276-91C4-0A3A51758321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1B1B7-5A8C-EF12-679E-AEDFD552CAAD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577959-71F7-5AE2-2CD2-BD4F9064B54D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C6B0A1-128D-BF80-B402-8628B55B2152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22EA34-58D2-D289-6433-EEA26C85CB8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E1052E-3C71-A02E-D768-BE3854C9ECC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8690F23-AA9A-592A-FF45-8E78DC817FD8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F302671-571D-116E-40E3-B00CD90D94C9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C1E8661-5FB4-B413-BF0A-0C09BDC8B254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8C1EE3-4624-A836-B3CA-23F8426AEB90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02FE29-C153-F4F0-B1C6-4F3AFB8E4768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45D2C2-E1F2-8FBD-0ED8-1DF86A2A67FD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CEA36C-168E-ABA3-EB5D-A7757D2B1BC4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7FF7F7-D357-D1C6-D82D-12FB2DDF897D}"/>
              </a:ext>
            </a:extLst>
          </p:cNvPr>
          <p:cNvSpPr txBox="1"/>
          <p:nvPr/>
        </p:nvSpPr>
        <p:spPr>
          <a:xfrm>
            <a:off x="1098943" y="184519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3FEBE4-CDB0-8AE4-9A7F-32A47CCFC6CB}"/>
              </a:ext>
            </a:extLst>
          </p:cNvPr>
          <p:cNvSpPr txBox="1"/>
          <p:nvPr/>
        </p:nvSpPr>
        <p:spPr>
          <a:xfrm>
            <a:off x="4073327" y="25069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Biomarkers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ACE788-FAE2-5E40-F75A-E7A117161546}"/>
              </a:ext>
            </a:extLst>
          </p:cNvPr>
          <p:cNvSpPr txBox="1"/>
          <p:nvPr/>
        </p:nvSpPr>
        <p:spPr>
          <a:xfrm>
            <a:off x="6323051" y="2319377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Gestational Age</a:t>
            </a:r>
          </a:p>
        </p:txBody>
      </p:sp>
    </p:spTree>
    <p:extLst>
      <p:ext uri="{BB962C8B-B14F-4D97-AF65-F5344CB8AC3E}">
        <p14:creationId xmlns:p14="http://schemas.microsoft.com/office/powerpoint/2010/main" val="393956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2862763" y="4117117"/>
            <a:ext cx="12210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503048" y="36918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012158" y="369181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E/G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influence obesity in children and can that risk be characterized by patterns in inflammatory markers?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11575" y="4117118"/>
            <a:ext cx="15914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C1E44B4-2290-424C-845A-7CEB2065EC77}"/>
              </a:ext>
            </a:extLst>
          </p:cNvPr>
          <p:cNvSpPr/>
          <p:nvPr/>
        </p:nvSpPr>
        <p:spPr>
          <a:xfrm>
            <a:off x="4083802" y="3691815"/>
            <a:ext cx="827773" cy="850605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078E9-6790-D947-85E1-209C1D71861E}"/>
              </a:ext>
            </a:extLst>
          </p:cNvPr>
          <p:cNvSpPr txBox="1"/>
          <p:nvPr/>
        </p:nvSpPr>
        <p:spPr>
          <a:xfrm>
            <a:off x="4320390" y="388181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85FE1-77A0-C24B-A8B4-ED1DE324C824}"/>
              </a:ext>
            </a:extLst>
          </p:cNvPr>
          <p:cNvSpPr txBox="1"/>
          <p:nvPr/>
        </p:nvSpPr>
        <p:spPr>
          <a:xfrm>
            <a:off x="3320103" y="3059537"/>
            <a:ext cx="1591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Inflammation Pathways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5357958" y="249636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4790350" y="3346965"/>
            <a:ext cx="567608" cy="469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C46889-EEAF-F54B-B250-18FF9E247D58}"/>
              </a:ext>
            </a:extLst>
          </p:cNvPr>
          <p:cNvSpPr/>
          <p:nvPr/>
        </p:nvSpPr>
        <p:spPr>
          <a:xfrm>
            <a:off x="5417813" y="2127028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D6AB3-F576-484C-B4DF-070ABB6DA80D}"/>
              </a:ext>
            </a:extLst>
          </p:cNvPr>
          <p:cNvSpPr/>
          <p:nvPr/>
        </p:nvSpPr>
        <p:spPr>
          <a:xfrm>
            <a:off x="342969" y="384436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F3249B-0B1C-5942-A321-28A45A03E66E}"/>
              </a:ext>
            </a:extLst>
          </p:cNvPr>
          <p:cNvSpPr/>
          <p:nvPr/>
        </p:nvSpPr>
        <p:spPr>
          <a:xfrm>
            <a:off x="342969" y="2921037"/>
            <a:ext cx="2404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GWAS or Genes in Inflammation Pathways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BF02DF-ABBE-5D47-ACCF-3A63A74F1D99}"/>
              </a:ext>
            </a:extLst>
          </p:cNvPr>
          <p:cNvSpPr/>
          <p:nvPr/>
        </p:nvSpPr>
        <p:spPr>
          <a:xfrm>
            <a:off x="7350620" y="3881814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31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E06DE96F-B31B-3C92-B661-80610754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40" y="0"/>
            <a:ext cx="7684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79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6854701" y="-283190"/>
            <a:ext cx="2314864" cy="2095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67707"/>
            <a:ext cx="2294582" cy="3394472"/>
          </a:xfrm>
        </p:spPr>
        <p:txBody>
          <a:bodyPr>
            <a:noAutofit/>
          </a:bodyPr>
          <a:lstStyle/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9:00 - 9:45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</a:rPr>
              <a:t>10:00 - 11:00 PT</a:t>
            </a:r>
            <a:endParaRPr lang="en-US" sz="225" dirty="0">
              <a:solidFill>
                <a:schemeClr val="accent6"/>
              </a:solidFill>
            </a:endParaRP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11:15 - 12:00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i="1" dirty="0"/>
              <a:t>12:00 - 1:00 PT 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1:00 - 1:45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endParaRPr lang="en-US" sz="225" i="1" dirty="0">
              <a:solidFill>
                <a:schemeClr val="tx2"/>
              </a:solidFill>
            </a:endParaRP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</a:rPr>
              <a:t>2:00 - 3:00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endParaRPr lang="en-US" sz="24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27335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750" dirty="0">
                <a:solidFill>
                  <a:srgbClr val="F99D1C"/>
                </a:solidFill>
              </a:rPr>
              <a:t>Day 1: June 7, 2023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9300" y="126586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Welcome and Introduction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Introduction to Observational Studies and </a:t>
            </a:r>
            <a:r>
              <a:rPr lang="en-US" sz="2100" dirty="0" err="1">
                <a:solidFill>
                  <a:schemeClr val="accent6"/>
                </a:solidFill>
                <a:latin typeface="Calibri Light"/>
                <a:cs typeface="Calibri Light"/>
              </a:rPr>
              <a:t>Omic</a:t>
            </a: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 Data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(Lecture)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25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r>
              <a:rPr lang="en-US" sz="21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375" i="1" dirty="0">
              <a:latin typeface="Calibri Light"/>
              <a:cs typeface="Calibri Light"/>
            </a:endParaRP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(Lab)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endParaRPr lang="en-US" sz="225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Advanced Polygenic analysis and Summary Statistics 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Questions</a:t>
            </a:r>
            <a:r>
              <a:rPr lang="en-US" sz="2100" dirty="0">
                <a:solidFill>
                  <a:srgbClr val="25408F"/>
                </a:solidFill>
                <a:latin typeface="Calibri Light"/>
                <a:cs typeface="Calibri Light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and Day 1 Wrap-up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endParaRPr lang="en-US" sz="2400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444501" y="1607934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FE73F-7C3A-5644-91FB-FCDB6B2EDE88}"/>
              </a:ext>
            </a:extLst>
          </p:cNvPr>
          <p:cNvSpPr/>
          <p:nvPr/>
        </p:nvSpPr>
        <p:spPr>
          <a:xfrm>
            <a:off x="-1" y="4716379"/>
            <a:ext cx="9175831" cy="427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spcCol="0" rtlCol="0" anchor="ctr"/>
          <a:lstStyle/>
          <a:p>
            <a:pPr algn="ctr"/>
            <a:endParaRPr lang="en-US" sz="135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7A3DA-1930-4F6A-A4A3-6670DAB4F0C8}"/>
              </a:ext>
            </a:extLst>
          </p:cNvPr>
          <p:cNvCxnSpPr>
            <a:cxnSpLocks/>
          </p:cNvCxnSpPr>
          <p:nvPr/>
        </p:nvCxnSpPr>
        <p:spPr>
          <a:xfrm>
            <a:off x="444501" y="1966328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195E-02F0-4C26-883C-E26A13764C3E}"/>
              </a:ext>
            </a:extLst>
          </p:cNvPr>
          <p:cNvCxnSpPr>
            <a:cxnSpLocks/>
          </p:cNvCxnSpPr>
          <p:nvPr/>
        </p:nvCxnSpPr>
        <p:spPr>
          <a:xfrm>
            <a:off x="558801" y="3028646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83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65251</TotalTime>
  <Words>2777</Words>
  <Application>Microsoft Macintosh PowerPoint</Application>
  <PresentationFormat>On-screen Show (16:9)</PresentationFormat>
  <Paragraphs>532</Paragraphs>
  <Slides>91</Slides>
  <Notes>11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Chalkboard</vt:lpstr>
      <vt:lpstr>Symbol</vt:lpstr>
      <vt:lpstr>Trebuchet MS</vt:lpstr>
      <vt:lpstr>1_Office Theme</vt:lpstr>
      <vt:lpstr>PowerPoint Presentation</vt:lpstr>
      <vt:lpstr>PowerPoint Presentation</vt:lpstr>
      <vt:lpstr>Observational Studies</vt:lpstr>
      <vt:lpstr>Genomewide Association Studies</vt:lpstr>
      <vt:lpstr>Interaction</vt:lpstr>
      <vt:lpstr>GWIS</vt:lpstr>
      <vt:lpstr>Instrumental Variable Analysis (MR and TWAS)</vt:lpstr>
      <vt:lpstr>Mediation</vt:lpstr>
      <vt:lpstr>Latent Variable Models</vt:lpstr>
      <vt:lpstr>The HELIX Project</vt:lpstr>
      <vt:lpstr>HELIX Exposome Challenge Data</vt:lpstr>
      <vt:lpstr>Multi-view data for prospective cohort</vt:lpstr>
      <vt:lpstr>Multi-view data for prospective cohort</vt:lpstr>
      <vt:lpstr>Multi-view data for prospective cohort</vt:lpstr>
      <vt:lpstr>Omics Data</vt:lpstr>
      <vt:lpstr>Omics Data</vt:lpstr>
      <vt:lpstr>Omics Data</vt:lpstr>
      <vt:lpstr>Two-(or more) Layers Omic Data</vt:lpstr>
      <vt:lpstr>Early Integration</vt:lpstr>
      <vt:lpstr>Late Integration</vt:lpstr>
      <vt:lpstr>Omic Integration</vt:lpstr>
      <vt:lpstr>Association Analysis with Omics</vt:lpstr>
      <vt:lpstr>Association Analysis with Omics</vt:lpstr>
      <vt:lpstr>What about dimension reduction or clustering?</vt:lpstr>
      <vt:lpstr>Interpreting Pairwise Results</vt:lpstr>
      <vt:lpstr>What about dimension reduction or clustering?</vt:lpstr>
      <vt:lpstr>Association</vt:lpstr>
      <vt:lpstr>Linear Regression</vt:lpstr>
      <vt:lpstr>Linear Regression</vt:lpstr>
      <vt:lpstr>Testing the Slope</vt:lpstr>
      <vt:lpstr>The p-value</vt:lpstr>
      <vt:lpstr>Regression Across Many Correlated Variables</vt:lpstr>
      <vt:lpstr>Regression Across Many Correlated Variables</vt:lpstr>
      <vt:lpstr>Multiple Testing</vt:lpstr>
      <vt:lpstr>Multiple Testing</vt:lpstr>
      <vt:lpstr>Multiple Testing</vt:lpstr>
      <vt:lpstr>Bayesian False Discovery Probability</vt:lpstr>
      <vt:lpstr>Bayesian False Discovery Probability</vt:lpstr>
      <vt:lpstr>Mixture of Hypotheses</vt:lpstr>
      <vt:lpstr>Mixture of Hypotheses</vt:lpstr>
      <vt:lpstr>P Value Adjustment for Correlated Test</vt:lpstr>
      <vt:lpstr>P Value Adjustment for Correlated Test</vt:lpstr>
      <vt:lpstr>Multivariable Regression</vt:lpstr>
      <vt:lpstr>Multivariable Regression</vt:lpstr>
      <vt:lpstr>Hierarchical Regression</vt:lpstr>
      <vt:lpstr>Hierarchical Regression</vt:lpstr>
      <vt:lpstr>Hierarchical Regression</vt:lpstr>
      <vt:lpstr>Hierarchical Regression</vt:lpstr>
      <vt:lpstr>Ridge Regression</vt:lpstr>
      <vt:lpstr>Ridge Regression – Selection of l</vt:lpstr>
      <vt:lpstr>Multivariable Regression</vt:lpstr>
      <vt:lpstr>Lasso Regression</vt:lpstr>
      <vt:lpstr>Lasso Regression – Selection of l</vt:lpstr>
      <vt:lpstr>Elastic Net Regression</vt:lpstr>
      <vt:lpstr>Elastic Net Regression Selection of l</vt:lpstr>
      <vt:lpstr>Bayesian Stochastic Selection</vt:lpstr>
      <vt:lpstr>Bayesian Stochastic Selection</vt:lpstr>
      <vt:lpstr>Bayesian Stochastic Selection</vt:lpstr>
      <vt:lpstr>Bayesian Stochastic Selection</vt:lpstr>
      <vt:lpstr>Comparison of Approaches</vt:lpstr>
      <vt:lpstr>Comparison of Approaches</vt:lpstr>
      <vt:lpstr>Single Layer Omic Association</vt:lpstr>
      <vt:lpstr>Two-Layer Omic Data</vt:lpstr>
      <vt:lpstr>Regression Across Many Correlated Variables</vt:lpstr>
      <vt:lpstr>Interpreting Pairwise Results</vt:lpstr>
      <vt:lpstr>Interpreting Pairwise Results</vt:lpstr>
      <vt:lpstr>Interpreting Pairwise Results</vt:lpstr>
      <vt:lpstr>Interpreting Pairwise Results</vt:lpstr>
      <vt:lpstr>Multi-omics with an Outcome</vt:lpstr>
      <vt:lpstr>Multi-omics Without an Outcome</vt:lpstr>
      <vt:lpstr>Multi-omics Without an Outcome</vt:lpstr>
      <vt:lpstr>Multi-omics without Outcome</vt:lpstr>
      <vt:lpstr>Multi-omics Association Analysis With an Outcome</vt:lpstr>
      <vt:lpstr>Multi-omics Association Analysis With an Outcome</vt:lpstr>
      <vt:lpstr>Multi-omics Without an Outcome</vt:lpstr>
      <vt:lpstr>Multi-omics Association Analysis With an Outcome</vt:lpstr>
      <vt:lpstr>Multi-omics Without an Outcome</vt:lpstr>
      <vt:lpstr>Multi-omics Association Analysis With an Outcome</vt:lpstr>
      <vt:lpstr>High Dimensional Interactions</vt:lpstr>
      <vt:lpstr>High Dimensional Interactions</vt:lpstr>
      <vt:lpstr>High Dimensional Interactions</vt:lpstr>
      <vt:lpstr>Using SNPs as Instrumental Variables</vt:lpstr>
      <vt:lpstr>Using SNPs as Instrumental Variables</vt:lpstr>
      <vt:lpstr>High Dimensional Mediation</vt:lpstr>
      <vt:lpstr>Latent Mediation</vt:lpstr>
      <vt:lpstr>Mediation With Multiple Exposures</vt:lpstr>
      <vt:lpstr>Multi-omics Integrated Analysis</vt:lpstr>
      <vt:lpstr>PowerPoint Presentation</vt:lpstr>
      <vt:lpstr>PowerPoint Presentation</vt:lpstr>
      <vt:lpstr>PowerPoint Presentation</vt:lpstr>
      <vt:lpstr>Day 1: June 7, 2023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David V. Conti</cp:lastModifiedBy>
  <cp:revision>1639</cp:revision>
  <cp:lastPrinted>2021-06-04T01:29:19Z</cp:lastPrinted>
  <dcterms:created xsi:type="dcterms:W3CDTF">2017-08-10T22:08:10Z</dcterms:created>
  <dcterms:modified xsi:type="dcterms:W3CDTF">2023-06-04T22:45:45Z</dcterms:modified>
</cp:coreProperties>
</file>